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48" r:id="rId4"/>
  </p:sldMasterIdLst>
  <p:notesMasterIdLst>
    <p:notesMasterId r:id="rId12"/>
  </p:notesMasterIdLst>
  <p:sldIdLst>
    <p:sldId id="256" r:id="rId5"/>
    <p:sldId id="270" r:id="rId6"/>
    <p:sldId id="261" r:id="rId7"/>
    <p:sldId id="265" r:id="rId8"/>
    <p:sldId id="267" r:id="rId9"/>
    <p:sldId id="26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p15:clr>
            <a:srgbClr val="A4A3A4"/>
          </p15:clr>
        </p15:guide>
        <p15:guide id="2" pos="237">
          <p15:clr>
            <a:srgbClr val="A4A3A4"/>
          </p15:clr>
        </p15:guide>
        <p15:guide id="3"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4E127-AE87-469A-A06B-2685BE61DCF4}" v="9" dt="2020-03-23T09:46:43.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howGuides="1">
      <p:cViewPr varScale="1">
        <p:scale>
          <a:sx n="68" d="100"/>
          <a:sy n="68" d="100"/>
        </p:scale>
        <p:origin x="1386" y="66"/>
      </p:cViewPr>
      <p:guideLst>
        <p:guide orient="horz" pos="1389"/>
        <p:guide pos="237"/>
        <p:guide pos="55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 Sheena" userId="277bc7d7-aef4-42a3-8988-bc3917c12fb3" providerId="ADAL" clId="{AB74E127-AE87-469A-A06B-2685BE61DCF4}"/>
    <pc:docChg chg="custSel modMainMaster">
      <pc:chgData name="Clement, Sheena" userId="277bc7d7-aef4-42a3-8988-bc3917c12fb3" providerId="ADAL" clId="{AB74E127-AE87-469A-A06B-2685BE61DCF4}" dt="2020-03-23T09:46:43.519" v="30"/>
      <pc:docMkLst>
        <pc:docMk/>
      </pc:docMkLst>
      <pc:sldMasterChg chg="addSp modSp mod">
        <pc:chgData name="Clement, Sheena" userId="277bc7d7-aef4-42a3-8988-bc3917c12fb3" providerId="ADAL" clId="{AB74E127-AE87-469A-A06B-2685BE61DCF4}" dt="2020-03-23T09:46:43.519" v="30"/>
        <pc:sldMasterMkLst>
          <pc:docMk/>
          <pc:sldMasterMk cId="2777988914" sldId="2147483648"/>
        </pc:sldMasterMkLst>
        <pc:spChg chg="add mod ord modVis">
          <ac:chgData name="Clement, Sheena" userId="277bc7d7-aef4-42a3-8988-bc3917c12fb3" providerId="ADAL" clId="{AB74E127-AE87-469A-A06B-2685BE61DCF4}" dt="2020-03-23T09:46:43.519" v="30"/>
          <ac:spMkLst>
            <pc:docMk/>
            <pc:sldMasterMk cId="2777988914" sldId="2147483648"/>
            <ac:spMk id="4" creationId="{3CCD94AF-AE35-4EC8-83C8-5CE55EB8CDD5}"/>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FDBA7-AC65-4C4E-8C45-16D461FD6DDD}" type="datetimeFigureOut">
              <a:rPr lang="en-GB" smtClean="0"/>
              <a:t>23/03/2020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5E5EA-6D4C-4E36-8715-BC3A0ABCE763}" type="slidenum">
              <a:rPr lang="en-GB" smtClean="0"/>
              <a:t>‹#›</a:t>
            </a:fld>
            <a:endParaRPr lang="en-GB" dirty="0"/>
          </a:p>
        </p:txBody>
      </p:sp>
    </p:spTree>
    <p:extLst>
      <p:ext uri="{BB962C8B-B14F-4D97-AF65-F5344CB8AC3E}">
        <p14:creationId xmlns:p14="http://schemas.microsoft.com/office/powerpoint/2010/main" val="404544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970" y="3717033"/>
            <a:ext cx="4392736" cy="648072"/>
          </a:xfrm>
        </p:spPr>
        <p:txBody>
          <a:bodyPr/>
          <a:lstStyle>
            <a:lvl1pPr>
              <a:lnSpc>
                <a:spcPts val="2400"/>
              </a:lnSpc>
              <a:spcAft>
                <a:spcPts val="0"/>
              </a:spcAft>
              <a:defRPr sz="2400" spc="-50" baseline="0"/>
            </a:lvl1pPr>
          </a:lstStyle>
          <a:p>
            <a:r>
              <a:rPr lang="en-US" dirty="0"/>
              <a:t>Heading</a:t>
            </a:r>
            <a:endParaRPr lang="en-GB" dirty="0"/>
          </a:p>
        </p:txBody>
      </p:sp>
      <p:sp>
        <p:nvSpPr>
          <p:cNvPr id="3" name="Subtitle 2"/>
          <p:cNvSpPr>
            <a:spLocks noGrp="1"/>
          </p:cNvSpPr>
          <p:nvPr>
            <p:ph type="subTitle" idx="1"/>
          </p:nvPr>
        </p:nvSpPr>
        <p:spPr>
          <a:xfrm>
            <a:off x="367970" y="4437112"/>
            <a:ext cx="3600648" cy="900000"/>
          </a:xfrm>
        </p:spPr>
        <p:txBody>
          <a:bodyPr anchor="t" anchorCtr="0"/>
          <a:lstStyle>
            <a:lvl1pPr marL="0" indent="0" algn="l">
              <a:lnSpc>
                <a:spcPts val="1800"/>
              </a:lnSpc>
              <a:spcAft>
                <a:spcPts val="0"/>
              </a:spcAft>
              <a:buNone/>
              <a:defRPr sz="1800" b="0" spc="-5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2543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0BC9A9-F92A-4E50-AE67-AD30A903EB01}" type="slidenum">
              <a:rPr lang="en-GB" smtClean="0"/>
              <a:t>‹#›</a:t>
            </a:fld>
            <a:endParaRPr lang="en-GB" dirty="0"/>
          </a:p>
        </p:txBody>
      </p:sp>
    </p:spTree>
    <p:extLst>
      <p:ext uri="{BB962C8B-B14F-4D97-AF65-F5344CB8AC3E}">
        <p14:creationId xmlns:p14="http://schemas.microsoft.com/office/powerpoint/2010/main" val="188751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970" y="3717033"/>
            <a:ext cx="4392736" cy="648072"/>
          </a:xfrm>
        </p:spPr>
        <p:txBody>
          <a:bodyPr/>
          <a:lstStyle>
            <a:lvl1pPr>
              <a:lnSpc>
                <a:spcPts val="2400"/>
              </a:lnSpc>
              <a:spcAft>
                <a:spcPts val="0"/>
              </a:spcAft>
              <a:defRPr sz="2400" spc="-50" baseline="0">
                <a:solidFill>
                  <a:schemeClr val="bg1"/>
                </a:solidFill>
              </a:defRPr>
            </a:lvl1pPr>
          </a:lstStyle>
          <a:p>
            <a:r>
              <a:rPr lang="en-US" dirty="0"/>
              <a:t>Heading</a:t>
            </a:r>
            <a:endParaRPr lang="en-GB" dirty="0"/>
          </a:p>
        </p:txBody>
      </p:sp>
      <p:sp>
        <p:nvSpPr>
          <p:cNvPr id="3" name="Subtitle 2"/>
          <p:cNvSpPr>
            <a:spLocks noGrp="1"/>
          </p:cNvSpPr>
          <p:nvPr>
            <p:ph type="subTitle" idx="1"/>
          </p:nvPr>
        </p:nvSpPr>
        <p:spPr>
          <a:xfrm>
            <a:off x="367970" y="4437112"/>
            <a:ext cx="3600648" cy="900000"/>
          </a:xfrm>
        </p:spPr>
        <p:txBody>
          <a:bodyPr anchor="t" anchorCtr="0"/>
          <a:lstStyle>
            <a:lvl1pPr marL="0" indent="0" algn="l">
              <a:lnSpc>
                <a:spcPts val="1800"/>
              </a:lnSpc>
              <a:spcAft>
                <a:spcPts val="0"/>
              </a:spcAft>
              <a:buNone/>
              <a:defRPr sz="1800" b="0" spc="-5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90662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6400" y="2700000"/>
            <a:ext cx="2678822" cy="2761200"/>
          </a:xfrm>
          <a:prstGeom prst="rect">
            <a:avLst/>
          </a:prstGeom>
        </p:spPr>
      </p:pic>
      <p:sp>
        <p:nvSpPr>
          <p:cNvPr id="2" name="Title 1"/>
          <p:cNvSpPr>
            <a:spLocks noGrp="1"/>
          </p:cNvSpPr>
          <p:nvPr>
            <p:ph type="title" hasCustomPrompt="1"/>
          </p:nvPr>
        </p:nvSpPr>
        <p:spPr>
          <a:xfrm>
            <a:off x="370054" y="770781"/>
            <a:ext cx="6120000" cy="540000"/>
          </a:xfrm>
        </p:spPr>
        <p:txBody>
          <a:bodyPr anchor="t"/>
          <a:lstStyle>
            <a:lvl1pPr algn="l">
              <a:defRPr lang="en-GB" sz="3500" b="1" kern="1200" spc="-70" baseline="0" dirty="0">
                <a:solidFill>
                  <a:schemeClr val="accent1"/>
                </a:solidFill>
                <a:latin typeface="+mj-lt"/>
                <a:ea typeface="+mj-ea"/>
                <a:cs typeface="+mj-cs"/>
              </a:defRPr>
            </a:lvl1pPr>
          </a:lstStyle>
          <a:p>
            <a:r>
              <a:rPr lang="en-US" dirty="0"/>
              <a:t>HEADING</a:t>
            </a:r>
            <a:endParaRPr lang="en-GB" dirty="0"/>
          </a:p>
        </p:txBody>
      </p:sp>
      <p:sp>
        <p:nvSpPr>
          <p:cNvPr id="6" name="Slide Number Placeholder 5"/>
          <p:cNvSpPr>
            <a:spLocks noGrp="1"/>
          </p:cNvSpPr>
          <p:nvPr>
            <p:ph type="sldNum" sz="quarter" idx="12"/>
          </p:nvPr>
        </p:nvSpPr>
        <p:spPr/>
        <p:txBody>
          <a:bodyPr/>
          <a:lstStyle/>
          <a:p>
            <a:fld id="{120BC9A9-F92A-4E50-AE67-AD30A903EB01}" type="slidenum">
              <a:rPr lang="en-GB" smtClean="0"/>
              <a:t>‹#›</a:t>
            </a:fld>
            <a:endParaRPr lang="en-GB" dirty="0"/>
          </a:p>
        </p:txBody>
      </p:sp>
      <p:sp>
        <p:nvSpPr>
          <p:cNvPr id="11" name="Text Placeholder 10"/>
          <p:cNvSpPr>
            <a:spLocks noGrp="1"/>
          </p:cNvSpPr>
          <p:nvPr>
            <p:ph type="body" sz="quarter" idx="13" hasCustomPrompt="1"/>
          </p:nvPr>
        </p:nvSpPr>
        <p:spPr>
          <a:xfrm>
            <a:off x="450000" y="1548000"/>
            <a:ext cx="4843834" cy="4175125"/>
          </a:xfrm>
        </p:spPr>
        <p:txBody>
          <a:bodyPr/>
          <a:lstStyle>
            <a:lvl1pPr defTabSz="5580000">
              <a:lnSpc>
                <a:spcPts val="2500"/>
              </a:lnSpc>
              <a:spcBef>
                <a:spcPts val="600"/>
              </a:spcBef>
              <a:spcAft>
                <a:spcPts val="0"/>
              </a:spcAft>
              <a:tabLst>
                <a:tab pos="5580000" algn="r"/>
              </a:tabLst>
              <a:defRPr sz="2200">
                <a:solidFill>
                  <a:schemeClr val="bg1"/>
                </a:solidFill>
              </a:defRPr>
            </a:lvl1pPr>
            <a:lvl2pPr marL="216000" indent="-180000" defTabSz="5580000">
              <a:lnSpc>
                <a:spcPts val="2500"/>
              </a:lnSpc>
              <a:spcAft>
                <a:spcPts val="0"/>
              </a:spcAft>
              <a:buClr>
                <a:schemeClr val="bg1"/>
              </a:buClr>
              <a:buFont typeface="Calibri" panose="020F0502020204030204" pitchFamily="34" charset="0"/>
              <a:buChar char="–"/>
              <a:tabLst>
                <a:tab pos="5580000" algn="r"/>
              </a:tabLst>
              <a:defRPr sz="2200">
                <a:solidFill>
                  <a:schemeClr val="bg1"/>
                </a:solidFill>
              </a:defRPr>
            </a:lvl2pPr>
            <a:lvl3pPr marL="108000" indent="-108000" defTabSz="5760000">
              <a:lnSpc>
                <a:spcPts val="2500"/>
              </a:lnSpc>
              <a:spcAft>
                <a:spcPts val="0"/>
              </a:spcAft>
              <a:buClr>
                <a:schemeClr val="bg1"/>
              </a:buClr>
              <a:buFont typeface="Calibri" panose="020F0502020204030204" pitchFamily="34" charset="0"/>
              <a:buChar char="–"/>
              <a:tabLst>
                <a:tab pos="5760000" algn="r"/>
              </a:tabLst>
              <a:defRPr sz="2200">
                <a:solidFill>
                  <a:schemeClr val="bg1"/>
                </a:solidFill>
              </a:defRPr>
            </a:lvl3pPr>
            <a:lvl4pPr defTabSz="5760000">
              <a:lnSpc>
                <a:spcPts val="2500"/>
              </a:lnSpc>
              <a:spcAft>
                <a:spcPts val="0"/>
              </a:spcAft>
              <a:tabLst>
                <a:tab pos="5760000" algn="r"/>
              </a:tabLst>
              <a:defRPr sz="2200">
                <a:solidFill>
                  <a:schemeClr val="bg1"/>
                </a:solidFill>
              </a:defRPr>
            </a:lvl4pPr>
            <a:lvl5pPr defTabSz="5760000">
              <a:lnSpc>
                <a:spcPts val="2500"/>
              </a:lnSpc>
              <a:spcAft>
                <a:spcPts val="0"/>
              </a:spcAft>
              <a:tabLst>
                <a:tab pos="5760000" algn="r"/>
              </a:tabLst>
              <a:defRPr sz="2200">
                <a:solidFill>
                  <a:schemeClr val="bg1"/>
                </a:solidFill>
              </a:defRPr>
            </a:lvl5pPr>
          </a:lstStyle>
          <a:p>
            <a:pPr lvl="0"/>
            <a:r>
              <a:rPr lang="en-US" dirty="0"/>
              <a:t>Click to edit Master text styles	</a:t>
            </a:r>
          </a:p>
          <a:p>
            <a:pPr lvl="1"/>
            <a:r>
              <a:rPr lang="en-US" dirty="0"/>
              <a:t>Second level</a:t>
            </a:r>
          </a:p>
        </p:txBody>
      </p:sp>
    </p:spTree>
    <p:extLst>
      <p:ext uri="{BB962C8B-B14F-4D97-AF65-F5344CB8AC3E}">
        <p14:creationId xmlns:p14="http://schemas.microsoft.com/office/powerpoint/2010/main" val="12693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4128" y="4924336"/>
            <a:ext cx="2674800" cy="1933664"/>
          </a:xfrm>
          <a:prstGeom prst="rect">
            <a:avLst/>
          </a:prstGeom>
        </p:spPr>
      </p:pic>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76238" y="2206800"/>
            <a:ext cx="5472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20BC9A9-F92A-4E50-AE67-AD30A903EB01}" type="slidenum">
              <a:rPr lang="en-GB" smtClean="0"/>
              <a:t>‹#›</a:t>
            </a:fld>
            <a:endParaRPr lang="en-GB" dirty="0"/>
          </a:p>
        </p:txBody>
      </p:sp>
    </p:spTree>
    <p:extLst>
      <p:ext uri="{BB962C8B-B14F-4D97-AF65-F5344CB8AC3E}">
        <p14:creationId xmlns:p14="http://schemas.microsoft.com/office/powerpoint/2010/main" val="197612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x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764704"/>
            <a:ext cx="541989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76238" y="2206800"/>
            <a:ext cx="4068000" cy="4320000"/>
          </a:xfrm>
        </p:spPr>
        <p:txBody>
          <a:bodyPr/>
          <a:lstStyle>
            <a:lvl1pPr>
              <a:spcBef>
                <a:spcPts val="600"/>
              </a:spcBef>
              <a:spcAft>
                <a:spcPts val="0"/>
              </a:spcAft>
              <a:defRPr/>
            </a:lvl1pPr>
            <a:lvl2pPr>
              <a:spcBef>
                <a:spcPts val="300"/>
              </a:spcBef>
              <a:spcAft>
                <a:spcPts val="0"/>
              </a:spcAft>
              <a:defRPr b="0"/>
            </a:lvl2pPr>
            <a:lvl3pPr>
              <a:spcBef>
                <a:spcPts val="300"/>
              </a:spcBef>
              <a:spcAft>
                <a:spcPts val="3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120BC9A9-F92A-4E50-AE67-AD30A903EB01}"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9736" y="522000"/>
            <a:ext cx="3314264" cy="576000"/>
          </a:xfrm>
          <a:prstGeom prst="rect">
            <a:avLst/>
          </a:prstGeom>
        </p:spPr>
      </p:pic>
      <p:sp>
        <p:nvSpPr>
          <p:cNvPr id="10" name="Content Placeholder 2"/>
          <p:cNvSpPr>
            <a:spLocks noGrp="1"/>
          </p:cNvSpPr>
          <p:nvPr>
            <p:ph idx="13"/>
          </p:nvPr>
        </p:nvSpPr>
        <p:spPr>
          <a:xfrm>
            <a:off x="4680150" y="2206800"/>
            <a:ext cx="4068000" cy="4320000"/>
          </a:xfrm>
        </p:spPr>
        <p:txBody>
          <a:bodyPr/>
          <a:lstStyle>
            <a:lvl1pPr>
              <a:spcBef>
                <a:spcPts val="600"/>
              </a:spcBef>
              <a:spcAft>
                <a:spcPts val="0"/>
              </a:spcAft>
              <a:defRPr/>
            </a:lvl1pPr>
            <a:lvl2pPr>
              <a:spcBef>
                <a:spcPts val="300"/>
              </a:spcBef>
              <a:spcAft>
                <a:spcPts val="0"/>
              </a:spcAft>
              <a:defRPr b="0"/>
            </a:lvl2pPr>
            <a:lvl3pPr>
              <a:spcBef>
                <a:spcPts val="300"/>
              </a:spcBef>
              <a:spcAft>
                <a:spcPts val="3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14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and 3x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764704"/>
            <a:ext cx="8443912" cy="504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76238" y="3852000"/>
            <a:ext cx="2664000" cy="2700000"/>
          </a:xfrm>
        </p:spPr>
        <p:txBody>
          <a:bodyPr numCol="1" spcCol="144000"/>
          <a:lstStyle>
            <a:lvl1pPr>
              <a:spcBef>
                <a:spcPts val="600"/>
              </a:spcBef>
              <a:spcAft>
                <a:spcPts val="0"/>
              </a:spcAft>
              <a:defRPr/>
            </a:lvl1pPr>
            <a:lvl2pPr>
              <a:lnSpc>
                <a:spcPts val="1800"/>
              </a:lnSpc>
              <a:spcBef>
                <a:spcPts val="300"/>
              </a:spcBef>
              <a:spcAft>
                <a:spcPts val="0"/>
              </a:spcAft>
              <a:defRPr sz="1600" b="0"/>
            </a:lvl2pPr>
            <a:lvl3pPr>
              <a:spcBef>
                <a:spcPts val="300"/>
              </a:spcBef>
              <a:spcAft>
                <a:spcPts val="3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120BC9A9-F92A-4E50-AE67-AD30A903EB01}" type="slidenum">
              <a:rPr lang="en-GB" smtClean="0"/>
              <a:t>‹#›</a:t>
            </a:fld>
            <a:endParaRPr lang="en-GB" dirty="0"/>
          </a:p>
        </p:txBody>
      </p:sp>
      <p:sp>
        <p:nvSpPr>
          <p:cNvPr id="5" name="Picture Placeholder 4"/>
          <p:cNvSpPr>
            <a:spLocks noGrp="1"/>
          </p:cNvSpPr>
          <p:nvPr>
            <p:ph type="pic" sz="quarter" idx="13"/>
          </p:nvPr>
        </p:nvSpPr>
        <p:spPr>
          <a:xfrm>
            <a:off x="376238" y="1285200"/>
            <a:ext cx="8443912" cy="2206800"/>
          </a:xfrm>
          <a:solidFill>
            <a:schemeClr val="bg2"/>
          </a:solidFill>
        </p:spPr>
        <p:txBody>
          <a:bodyPr/>
          <a:lstStyle/>
          <a:p>
            <a:pPr lvl="1"/>
            <a:r>
              <a:rPr lang="en-US" dirty="0"/>
              <a:t>Click icon to add picture</a:t>
            </a:r>
            <a:endParaRPr lang="en-GB" dirty="0"/>
          </a:p>
        </p:txBody>
      </p:sp>
      <p:sp>
        <p:nvSpPr>
          <p:cNvPr id="9" name="Content Placeholder 2"/>
          <p:cNvSpPr>
            <a:spLocks noGrp="1"/>
          </p:cNvSpPr>
          <p:nvPr>
            <p:ph idx="14"/>
          </p:nvPr>
        </p:nvSpPr>
        <p:spPr>
          <a:xfrm>
            <a:off x="3242794" y="3852000"/>
            <a:ext cx="2664000" cy="2700000"/>
          </a:xfrm>
        </p:spPr>
        <p:txBody>
          <a:bodyPr numCol="1" spcCol="144000"/>
          <a:lstStyle>
            <a:lvl1pPr>
              <a:spcBef>
                <a:spcPts val="600"/>
              </a:spcBef>
              <a:spcAft>
                <a:spcPts val="0"/>
              </a:spcAft>
              <a:defRPr/>
            </a:lvl1pPr>
            <a:lvl2pPr>
              <a:lnSpc>
                <a:spcPts val="1800"/>
              </a:lnSpc>
              <a:spcBef>
                <a:spcPts val="300"/>
              </a:spcBef>
              <a:spcAft>
                <a:spcPts val="0"/>
              </a:spcAft>
              <a:defRPr sz="1600" b="0"/>
            </a:lvl2pPr>
            <a:lvl3pPr>
              <a:spcBef>
                <a:spcPts val="300"/>
              </a:spcBef>
              <a:spcAft>
                <a:spcPts val="3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6109350" y="3852000"/>
            <a:ext cx="2700000" cy="2700000"/>
          </a:xfrm>
        </p:spPr>
        <p:txBody>
          <a:bodyPr numCol="1" spcCol="144000"/>
          <a:lstStyle>
            <a:lvl1pPr>
              <a:spcBef>
                <a:spcPts val="600"/>
              </a:spcBef>
              <a:spcAft>
                <a:spcPts val="0"/>
              </a:spcAft>
              <a:defRPr/>
            </a:lvl1pPr>
            <a:lvl2pPr>
              <a:lnSpc>
                <a:spcPts val="1800"/>
              </a:lnSpc>
              <a:spcBef>
                <a:spcPts val="300"/>
              </a:spcBef>
              <a:spcAft>
                <a:spcPts val="0"/>
              </a:spcAft>
              <a:defRPr sz="1600" b="0"/>
            </a:lvl2pPr>
            <a:lvl3pPr>
              <a:spcBef>
                <a:spcPts val="300"/>
              </a:spcBef>
              <a:spcAft>
                <a:spcPts val="300"/>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33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0609" y="1440000"/>
            <a:ext cx="4553388" cy="2757600"/>
          </a:xfrm>
          <a:prstGeom prst="rect">
            <a:avLst/>
          </a:prstGeom>
        </p:spPr>
      </p:pic>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76238" y="2178000"/>
            <a:ext cx="5580000" cy="4320000"/>
          </a:xfrm>
        </p:spPr>
        <p:txBody>
          <a:bodyPr/>
          <a:lstStyle>
            <a:lvl1pPr>
              <a:lnSpc>
                <a:spcPts val="2200"/>
              </a:lnSpc>
              <a:spcAft>
                <a:spcPts val="1200"/>
              </a:spcAft>
              <a:defRPr sz="2000">
                <a:solidFill>
                  <a:schemeClr val="accent1"/>
                </a:solidFill>
              </a:defRPr>
            </a:lvl1pPr>
            <a:lvl2pPr>
              <a:lnSpc>
                <a:spcPts val="2000"/>
              </a:lnSpc>
              <a:spcBef>
                <a:spcPts val="600"/>
              </a:spcBef>
              <a:defRPr sz="1800" b="1">
                <a:solidFill>
                  <a:schemeClr val="tx2"/>
                </a:solidFill>
              </a:defRPr>
            </a:lvl2pPr>
            <a:lvl3pPr marL="0" indent="0">
              <a:buFontTx/>
              <a:buNone/>
              <a:defRPr lang="en-US" sz="1400" kern="1200" spc="-50" baseline="0" dirty="0" smtClean="0">
                <a:solidFill>
                  <a:schemeClr val="tx1"/>
                </a:solidFill>
                <a:latin typeface="+mn-lt"/>
                <a:ea typeface="+mn-ea"/>
                <a:cs typeface="+mn-cs"/>
              </a:defRPr>
            </a:lvl3pPr>
            <a:lvl4pPr marL="108000" indent="-108000">
              <a:defRPr lang="en-GB" sz="1400" kern="1200" spc="-50" baseline="0" dirty="0">
                <a:solidFill>
                  <a:schemeClr val="tx1"/>
                </a:solidFill>
                <a:latin typeface="+mn-lt"/>
                <a:ea typeface="+mn-ea"/>
                <a:cs typeface="+mn-cs"/>
              </a:defRPr>
            </a:lvl4pPr>
            <a:lvl5pPr marL="288000" indent="-144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120BC9A9-F92A-4E50-AE67-AD30A903EB01}" type="slidenum">
              <a:rPr lang="en-GB" smtClean="0"/>
              <a:t>‹#›</a:t>
            </a:fld>
            <a:endParaRPr lang="en-GB" dirty="0"/>
          </a:p>
        </p:txBody>
      </p:sp>
    </p:spTree>
    <p:extLst>
      <p:ext uri="{BB962C8B-B14F-4D97-AF65-F5344CB8AC3E}">
        <p14:creationId xmlns:p14="http://schemas.microsoft.com/office/powerpoint/2010/main" val="66253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20BC9A9-F92A-4E50-AE67-AD30A903EB01}" type="slidenum">
              <a:rPr lang="en-GB" smtClean="0"/>
              <a:t>‹#›</a:t>
            </a:fld>
            <a:endParaRPr lang="en-GB" dirty="0"/>
          </a:p>
        </p:txBody>
      </p:sp>
      <p:sp>
        <p:nvSpPr>
          <p:cNvPr id="10" name="Text Placeholder 9"/>
          <p:cNvSpPr>
            <a:spLocks noGrp="1"/>
          </p:cNvSpPr>
          <p:nvPr>
            <p:ph type="body" sz="quarter" idx="13"/>
          </p:nvPr>
        </p:nvSpPr>
        <p:spPr>
          <a:xfrm>
            <a:off x="630000" y="4680000"/>
            <a:ext cx="4537075" cy="1944687"/>
          </a:xfrm>
        </p:spPr>
        <p:txBody>
          <a:bodyPr/>
          <a:lstStyle>
            <a:lvl1pPr>
              <a:lnSpc>
                <a:spcPts val="1800"/>
              </a:lnSpc>
              <a:spcAft>
                <a:spcPts val="600"/>
              </a:spcAft>
              <a:defRPr sz="1800" b="1" baseline="0">
                <a:solidFill>
                  <a:schemeClr val="accent2"/>
                </a:solidFill>
              </a:defRPr>
            </a:lvl1pPr>
            <a:lvl2pPr>
              <a:lnSpc>
                <a:spcPts val="1800"/>
              </a:lnSpc>
              <a:spcAft>
                <a:spcPts val="600"/>
              </a:spcAft>
              <a:defRPr sz="1800" b="1" baseline="0">
                <a:solidFill>
                  <a:schemeClr val="bg1"/>
                </a:solidFill>
              </a:defRPr>
            </a:lvl2pPr>
            <a:lvl3pPr>
              <a:lnSpc>
                <a:spcPts val="1800"/>
              </a:lnSpc>
              <a:spcAft>
                <a:spcPts val="600"/>
              </a:spcAft>
              <a:defRPr sz="1800"/>
            </a:lvl3pPr>
            <a:lvl4pPr>
              <a:lnSpc>
                <a:spcPts val="1800"/>
              </a:lnSpc>
              <a:spcAft>
                <a:spcPts val="600"/>
              </a:spcAft>
              <a:defRPr sz="1800"/>
            </a:lvl4pPr>
            <a:lvl5pPr>
              <a:lnSpc>
                <a:spcPts val="1800"/>
              </a:lnSpc>
              <a:spcAft>
                <a:spcPts val="600"/>
              </a:spcAft>
              <a:defRPr sz="1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073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238" y="764704"/>
            <a:ext cx="6048000" cy="540000"/>
          </a:xfrm>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120BC9A9-F92A-4E50-AE67-AD30A903EB01}" type="slidenum">
              <a:rPr lang="en-GB" smtClean="0"/>
              <a:t>‹#›</a:t>
            </a:fld>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9200" y="0"/>
            <a:ext cx="2674800" cy="1415174"/>
          </a:xfrm>
          <a:prstGeom prst="rect">
            <a:avLst/>
          </a:prstGeom>
        </p:spPr>
      </p:pic>
    </p:spTree>
    <p:extLst>
      <p:ext uri="{BB962C8B-B14F-4D97-AF65-F5344CB8AC3E}">
        <p14:creationId xmlns:p14="http://schemas.microsoft.com/office/powerpoint/2010/main" val="4764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238" y="764704"/>
            <a:ext cx="8443912" cy="1143000"/>
          </a:xfrm>
          <a:prstGeom prst="rect">
            <a:avLst/>
          </a:prstGeom>
        </p:spPr>
        <p:txBody>
          <a:bodyPr vert="horz" lIns="0" tIns="0" rIns="0" bIns="0" rtlCol="0" anchor="t" anchorCtr="0">
            <a:noAutofit/>
          </a:bodyPr>
          <a:lstStyle/>
          <a:p>
            <a:r>
              <a:rPr lang="en-US" dirty="0"/>
              <a:t>HEADING</a:t>
            </a:r>
            <a:endParaRPr lang="en-GB" dirty="0"/>
          </a:p>
        </p:txBody>
      </p:sp>
      <p:sp>
        <p:nvSpPr>
          <p:cNvPr id="3" name="Text Placeholder 2"/>
          <p:cNvSpPr>
            <a:spLocks noGrp="1"/>
          </p:cNvSpPr>
          <p:nvPr>
            <p:ph type="body" idx="1"/>
          </p:nvPr>
        </p:nvSpPr>
        <p:spPr>
          <a:xfrm>
            <a:off x="376238" y="2205038"/>
            <a:ext cx="5707930" cy="45259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100392" y="6237312"/>
            <a:ext cx="765448" cy="365125"/>
          </a:xfrm>
          <a:prstGeom prst="rect">
            <a:avLst/>
          </a:prstGeom>
        </p:spPr>
        <p:txBody>
          <a:bodyPr vert="horz" lIns="0" tIns="0" rIns="0" bIns="0" rtlCol="0" anchor="ctr"/>
          <a:lstStyle>
            <a:lvl1pPr algn="r">
              <a:defRPr sz="2400">
                <a:solidFill>
                  <a:schemeClr val="accent1"/>
                </a:solidFill>
              </a:defRPr>
            </a:lvl1pPr>
          </a:lstStyle>
          <a:p>
            <a:fld id="{120BC9A9-F92A-4E50-AE67-AD30A903EB01}" type="slidenum">
              <a:rPr lang="en-GB" smtClean="0"/>
              <a:pPr/>
              <a:t>‹#›</a:t>
            </a:fld>
            <a:endParaRPr lang="en-GB" dirty="0"/>
          </a:p>
        </p:txBody>
      </p:sp>
      <p:sp>
        <p:nvSpPr>
          <p:cNvPr id="4" name="MSIPCMContentMarking" descr="{&quot;HashCode&quot;:-742835899,&quot;Placement&quot;:&quot;Header&quot;,&quot;Top&quot;:0.0,&quot;Left&quot;:0.0,&quot;SlideWidth&quot;:720,&quot;SlideHeight&quot;:540}">
            <a:extLst>
              <a:ext uri="{FF2B5EF4-FFF2-40B4-BE49-F238E27FC236}">
                <a16:creationId xmlns:a16="http://schemas.microsoft.com/office/drawing/2014/main" id="{3CCD94AF-AE35-4EC8-83C8-5CE55EB8CDD5}"/>
              </a:ext>
            </a:extLst>
          </p:cNvPr>
          <p:cNvSpPr txBox="1"/>
          <p:nvPr userDrawn="1"/>
        </p:nvSpPr>
        <p:spPr>
          <a:xfrm>
            <a:off x="0" y="0"/>
            <a:ext cx="2240001"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ST Classification: OFFICIAL PERSONAL</a:t>
            </a:r>
          </a:p>
        </p:txBody>
      </p:sp>
    </p:spTree>
    <p:extLst>
      <p:ext uri="{BB962C8B-B14F-4D97-AF65-F5344CB8AC3E}">
        <p14:creationId xmlns:p14="http://schemas.microsoft.com/office/powerpoint/2010/main" val="27779889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0" r:id="rId4"/>
    <p:sldLayoutId id="2147483660" r:id="rId5"/>
    <p:sldLayoutId id="2147483661" r:id="rId6"/>
    <p:sldLayoutId id="2147483659" r:id="rId7"/>
    <p:sldLayoutId id="2147483657" r:id="rId8"/>
    <p:sldLayoutId id="2147483654" r:id="rId9"/>
    <p:sldLayoutId id="2147483655" r:id="rId10"/>
  </p:sldLayoutIdLst>
  <p:hf hdr="0" ftr="0" dt="0"/>
  <p:txStyles>
    <p:titleStyle>
      <a:lvl1pPr algn="l" defTabSz="914400" rtl="0" eaLnBrk="1" latinLnBrk="0" hangingPunct="1">
        <a:lnSpc>
          <a:spcPts val="3000"/>
        </a:lnSpc>
        <a:spcBef>
          <a:spcPct val="0"/>
        </a:spcBef>
        <a:buNone/>
        <a:defRPr sz="3500" b="1" kern="1200" spc="-70" baseline="0">
          <a:solidFill>
            <a:schemeClr val="accent1"/>
          </a:solidFill>
          <a:latin typeface="+mj-lt"/>
          <a:ea typeface="+mj-ea"/>
          <a:cs typeface="+mj-cs"/>
        </a:defRPr>
      </a:lvl1pPr>
    </p:titleStyle>
    <p:bodyStyle>
      <a:lvl1pPr marL="0" indent="0" algn="l" defTabSz="914400" rtl="0" eaLnBrk="1" latinLnBrk="0" hangingPunct="1">
        <a:lnSpc>
          <a:spcPts val="1400"/>
        </a:lnSpc>
        <a:spcBef>
          <a:spcPts val="0"/>
        </a:spcBef>
        <a:spcAft>
          <a:spcPts val="300"/>
        </a:spcAft>
        <a:buFontTx/>
        <a:buNone/>
        <a:defRPr sz="1800" b="1" kern="1200" spc="-50" baseline="0">
          <a:solidFill>
            <a:schemeClr val="tx2"/>
          </a:solidFill>
          <a:latin typeface="+mn-lt"/>
          <a:ea typeface="+mn-ea"/>
          <a:cs typeface="+mn-cs"/>
        </a:defRPr>
      </a:lvl1pPr>
      <a:lvl2pPr marL="0" indent="0" algn="l" defTabSz="914400" rtl="0" eaLnBrk="1" latinLnBrk="0" hangingPunct="1">
        <a:lnSpc>
          <a:spcPts val="1600"/>
        </a:lnSpc>
        <a:spcBef>
          <a:spcPts val="0"/>
        </a:spcBef>
        <a:spcAft>
          <a:spcPts val="300"/>
        </a:spcAft>
        <a:buClr>
          <a:schemeClr val="tx2"/>
        </a:buClr>
        <a:buSzPct val="100000"/>
        <a:buFontTx/>
        <a:buNone/>
        <a:defRPr sz="1400" kern="1200" spc="-50" baseline="0">
          <a:solidFill>
            <a:schemeClr val="tx1"/>
          </a:solidFill>
          <a:latin typeface="+mn-lt"/>
          <a:ea typeface="+mn-ea"/>
          <a:cs typeface="+mn-cs"/>
        </a:defRPr>
      </a:lvl2pPr>
      <a:lvl3pPr marL="108000" indent="-108000" algn="l" defTabSz="914400" rtl="0" eaLnBrk="1" latinLnBrk="0" hangingPunct="1">
        <a:lnSpc>
          <a:spcPts val="1600"/>
        </a:lnSpc>
        <a:spcBef>
          <a:spcPts val="0"/>
        </a:spcBef>
        <a:spcAft>
          <a:spcPts val="300"/>
        </a:spcAft>
        <a:buClr>
          <a:schemeClr val="tx2"/>
        </a:buClr>
        <a:buFont typeface="Symbol" panose="05050102010706020507" pitchFamily="18" charset="2"/>
        <a:buChar char="·"/>
        <a:defRPr sz="1400" kern="1200" spc="-50" baseline="0">
          <a:solidFill>
            <a:schemeClr val="tx1"/>
          </a:solidFill>
          <a:latin typeface="+mn-lt"/>
          <a:ea typeface="+mn-ea"/>
          <a:cs typeface="+mn-cs"/>
        </a:defRPr>
      </a:lvl3pPr>
      <a:lvl4pPr marL="288000" indent="-144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4pPr>
      <a:lvl5pPr marL="432000" indent="-108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dataprotection@severntrent.co.uk" TargetMode="Externa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Conducting business </a:t>
            </a:r>
            <a:br>
              <a:rPr lang="en-GB" dirty="0"/>
            </a:br>
            <a:r>
              <a:rPr lang="en-GB" dirty="0"/>
              <a:t>the right way</a:t>
            </a:r>
          </a:p>
        </p:txBody>
      </p:sp>
      <p:sp>
        <p:nvSpPr>
          <p:cNvPr id="3" name="Subtitle 2"/>
          <p:cNvSpPr>
            <a:spLocks noGrp="1"/>
          </p:cNvSpPr>
          <p:nvPr>
            <p:ph type="subTitle" idx="1"/>
          </p:nvPr>
        </p:nvSpPr>
        <p:spPr>
          <a:xfrm>
            <a:off x="367970" y="4437112"/>
            <a:ext cx="3240000" cy="900000"/>
          </a:xfrm>
        </p:spPr>
        <p:txBody>
          <a:bodyPr/>
          <a:lstStyle/>
          <a:p>
            <a:r>
              <a:rPr lang="en-GB" sz="1400" b="1" dirty="0"/>
              <a:t>Safeguarding our customer and employee personal data</a:t>
            </a:r>
          </a:p>
        </p:txBody>
      </p:sp>
      <p:sp>
        <p:nvSpPr>
          <p:cNvPr id="5" name="TextBox 4"/>
          <p:cNvSpPr txBox="1"/>
          <p:nvPr/>
        </p:nvSpPr>
        <p:spPr>
          <a:xfrm>
            <a:off x="360000" y="1484784"/>
            <a:ext cx="4576410" cy="2016224"/>
          </a:xfrm>
          <a:prstGeom prst="rect">
            <a:avLst/>
          </a:prstGeom>
          <a:noFill/>
        </p:spPr>
        <p:txBody>
          <a:bodyPr wrap="square" lIns="0" tIns="0" rIns="0" bIns="0" rtlCol="0">
            <a:noAutofit/>
          </a:bodyPr>
          <a:lstStyle/>
          <a:p>
            <a:pPr>
              <a:lnSpc>
                <a:spcPts val="5000"/>
              </a:lnSpc>
              <a:tabLst>
                <a:tab pos="1706563" algn="l"/>
              </a:tabLst>
            </a:pPr>
            <a:r>
              <a:rPr lang="en-GB" sz="5000" spc="-150" dirty="0">
                <a:solidFill>
                  <a:schemeClr val="accent2"/>
                </a:solidFill>
              </a:rPr>
              <a:t>GROUP</a:t>
            </a:r>
          </a:p>
          <a:p>
            <a:pPr>
              <a:lnSpc>
                <a:spcPts val="5000"/>
              </a:lnSpc>
              <a:tabLst>
                <a:tab pos="1706563" algn="l"/>
              </a:tabLst>
            </a:pPr>
            <a:r>
              <a:rPr lang="en-GB" sz="5000" spc="-150" dirty="0">
                <a:solidFill>
                  <a:schemeClr val="bg1"/>
                </a:solidFill>
                <a:latin typeface="+mj-lt"/>
              </a:rPr>
              <a:t>DATA PROTECTION</a:t>
            </a:r>
          </a:p>
          <a:p>
            <a:pPr>
              <a:lnSpc>
                <a:spcPts val="5000"/>
              </a:lnSpc>
              <a:tabLst>
                <a:tab pos="1706563" algn="l"/>
              </a:tabLst>
            </a:pPr>
            <a:r>
              <a:rPr lang="en-GB" sz="5000" spc="-150" dirty="0">
                <a:solidFill>
                  <a:schemeClr val="accent2"/>
                </a:solidFill>
                <a:latin typeface="+mj-lt"/>
              </a:rPr>
              <a:t>POLICY</a:t>
            </a:r>
          </a:p>
        </p:txBody>
      </p:sp>
      <p:sp>
        <p:nvSpPr>
          <p:cNvPr id="6" name="TextBox 5"/>
          <p:cNvSpPr txBox="1"/>
          <p:nvPr/>
        </p:nvSpPr>
        <p:spPr>
          <a:xfrm>
            <a:off x="367970" y="6165304"/>
            <a:ext cx="3240000" cy="360040"/>
          </a:xfrm>
          <a:prstGeom prst="rect">
            <a:avLst/>
          </a:prstGeom>
          <a:noFill/>
        </p:spPr>
        <p:txBody>
          <a:bodyPr wrap="square" lIns="0" tIns="0" rIns="0" bIns="0" rtlCol="0" anchor="ctr" anchorCtr="0">
            <a:noAutofit/>
          </a:bodyPr>
          <a:lstStyle/>
          <a:p>
            <a:pPr>
              <a:lnSpc>
                <a:spcPts val="1800"/>
              </a:lnSpc>
            </a:pPr>
            <a:r>
              <a:rPr lang="en-GB" sz="1400" b="1" spc="-50" baseline="0" dirty="0">
                <a:solidFill>
                  <a:schemeClr val="accent1"/>
                </a:solidFill>
              </a:rPr>
              <a:t>Version 3 [September 2019]</a:t>
            </a:r>
          </a:p>
        </p:txBody>
      </p:sp>
    </p:spTree>
    <p:extLst>
      <p:ext uri="{BB962C8B-B14F-4D97-AF65-F5344CB8AC3E}">
        <p14:creationId xmlns:p14="http://schemas.microsoft.com/office/powerpoint/2010/main" val="73898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692696"/>
            <a:ext cx="8443912" cy="1143000"/>
          </a:xfrm>
        </p:spPr>
        <p:txBody>
          <a:bodyPr/>
          <a:lstStyle/>
          <a:p>
            <a:r>
              <a:rPr lang="en-GB" dirty="0"/>
              <a:t>CONDUCTING BUSINESS </a:t>
            </a:r>
            <a:br>
              <a:rPr lang="en-GB" dirty="0"/>
            </a:br>
            <a:r>
              <a:rPr lang="en-GB" dirty="0"/>
              <a:t>THE RIGHT WAY</a:t>
            </a:r>
          </a:p>
        </p:txBody>
      </p:sp>
      <p:sp>
        <p:nvSpPr>
          <p:cNvPr id="3" name="Content Placeholder 2"/>
          <p:cNvSpPr>
            <a:spLocks noGrp="1"/>
          </p:cNvSpPr>
          <p:nvPr>
            <p:ph idx="1"/>
          </p:nvPr>
        </p:nvSpPr>
        <p:spPr>
          <a:xfrm>
            <a:off x="376238" y="1773296"/>
            <a:ext cx="5472000" cy="4320000"/>
          </a:xfrm>
        </p:spPr>
        <p:txBody>
          <a:bodyPr/>
          <a:lstStyle/>
          <a:p>
            <a:pPr>
              <a:spcAft>
                <a:spcPts val="900"/>
              </a:spcAft>
            </a:pPr>
            <a:r>
              <a:rPr lang="en-GB" dirty="0"/>
              <a:t>Our Values, Doing the Right Thing and Group Policies</a:t>
            </a:r>
          </a:p>
          <a:p>
            <a:pPr lvl="1"/>
            <a:r>
              <a:rPr lang="en-GB" dirty="0"/>
              <a:t>Our purpose is to serve our communities and build a lasting water legacy.  Our vision is to be the most trusted water company.  Our Values, our Doing the Right Thing code and our Group Policies are the foundation for how we operate to achieve our purpose and to become the most trusted water company. They help us to make the right decisions, and provide guidance where needed.  </a:t>
            </a:r>
          </a:p>
          <a:p>
            <a:pPr lvl="1"/>
            <a:r>
              <a:rPr lang="en-GB" dirty="0"/>
              <a:t>Acting with Integrity is one of our Core Values, and we must never compromise it.  </a:t>
            </a:r>
          </a:p>
          <a:p>
            <a:endParaRPr lang="en-GB" dirty="0"/>
          </a:p>
          <a:p>
            <a:pPr>
              <a:spcAft>
                <a:spcPts val="900"/>
              </a:spcAft>
            </a:pPr>
            <a:r>
              <a:rPr lang="en-GB" dirty="0"/>
              <a:t>Your Commitment to this Policy</a:t>
            </a:r>
          </a:p>
          <a:p>
            <a:pPr lvl="2"/>
            <a:r>
              <a:rPr lang="en-GB" sz="1500" b="1" dirty="0"/>
              <a:t>T</a:t>
            </a:r>
            <a:r>
              <a:rPr lang="en-GB" dirty="0"/>
              <a:t>o conduct yourself with Integrity and comply with the law</a:t>
            </a:r>
          </a:p>
          <a:p>
            <a:pPr lvl="2"/>
            <a:r>
              <a:rPr lang="en-GB" sz="1500" b="1" dirty="0"/>
              <a:t>R</a:t>
            </a:r>
            <a:r>
              <a:rPr lang="en-GB" dirty="0"/>
              <a:t>ecognise that your decisions have an impact on others - have high standards</a:t>
            </a:r>
          </a:p>
          <a:p>
            <a:pPr lvl="2"/>
            <a:r>
              <a:rPr lang="en-GB" sz="1500" b="1" dirty="0"/>
              <a:t>U</a:t>
            </a:r>
            <a:r>
              <a:rPr lang="en-GB" dirty="0"/>
              <a:t>nequivocally expect responsible and ethical decisions from others</a:t>
            </a:r>
          </a:p>
          <a:p>
            <a:pPr lvl="2"/>
            <a:r>
              <a:rPr lang="en-GB" sz="1500" b="1" dirty="0"/>
              <a:t>S</a:t>
            </a:r>
            <a:r>
              <a:rPr lang="en-GB" dirty="0"/>
              <a:t>peak up if you observe behaviours that are not consistent with our Values</a:t>
            </a:r>
          </a:p>
          <a:p>
            <a:pPr lvl="2"/>
            <a:r>
              <a:rPr lang="en-GB" sz="1500" b="1" dirty="0"/>
              <a:t>T</a:t>
            </a:r>
            <a:r>
              <a:rPr lang="en-GB" dirty="0"/>
              <a:t>irelessly adhere to our Value of Acting with Integrity</a:t>
            </a:r>
          </a:p>
        </p:txBody>
      </p:sp>
      <p:sp>
        <p:nvSpPr>
          <p:cNvPr id="7" name="TextBox 6"/>
          <p:cNvSpPr txBox="1"/>
          <p:nvPr/>
        </p:nvSpPr>
        <p:spPr>
          <a:xfrm>
            <a:off x="6048000" y="2205037"/>
            <a:ext cx="2772000" cy="4320000"/>
          </a:xfrm>
          <a:prstGeom prst="rect">
            <a:avLst/>
          </a:prstGeom>
          <a:noFill/>
        </p:spPr>
        <p:txBody>
          <a:bodyPr wrap="square" lIns="0" tIns="0" rIns="0" bIns="0" rtlCol="0">
            <a:noAutofit/>
          </a:bodyPr>
          <a:lstStyle/>
          <a:p>
            <a:pPr>
              <a:lnSpc>
                <a:spcPts val="1400"/>
              </a:lnSpc>
              <a:spcAft>
                <a:spcPts val="300"/>
              </a:spcAft>
            </a:pPr>
            <a:r>
              <a:rPr lang="en-GB" b="1" spc="-50" dirty="0">
                <a:solidFill>
                  <a:schemeClr val="tx2"/>
                </a:solidFill>
              </a:rPr>
              <a:t>Our values</a:t>
            </a:r>
          </a:p>
          <a:p>
            <a:pPr marL="144000" lvl="2" indent="-144000">
              <a:lnSpc>
                <a:spcPts val="1800"/>
              </a:lnSpc>
              <a:spcAft>
                <a:spcPts val="900"/>
              </a:spcAft>
              <a:buClr>
                <a:schemeClr val="accent1"/>
              </a:buClr>
              <a:buFont typeface="Symbol" panose="05050102010706020507" pitchFamily="18" charset="2"/>
              <a:buChar char="·"/>
            </a:pPr>
            <a:r>
              <a:rPr lang="en-GB" spc="-50" dirty="0">
                <a:solidFill>
                  <a:schemeClr val="accent1"/>
                </a:solidFill>
              </a:rPr>
              <a:t>We put our </a:t>
            </a:r>
            <a:r>
              <a:rPr lang="en-GB" b="1" spc="-50" dirty="0">
                <a:solidFill>
                  <a:schemeClr val="accent1"/>
                </a:solidFill>
              </a:rPr>
              <a:t>customers first </a:t>
            </a:r>
          </a:p>
          <a:p>
            <a:pPr marL="144000" lvl="2" indent="-144000">
              <a:lnSpc>
                <a:spcPts val="1800"/>
              </a:lnSpc>
              <a:spcAft>
                <a:spcPts val="900"/>
              </a:spcAft>
              <a:buClr>
                <a:schemeClr val="accent1"/>
              </a:buClr>
              <a:buFont typeface="Symbol" panose="05050102010706020507" pitchFamily="18" charset="2"/>
              <a:buChar char="·"/>
            </a:pPr>
            <a:r>
              <a:rPr lang="en-GB" spc="-50" dirty="0">
                <a:solidFill>
                  <a:schemeClr val="accent1"/>
                </a:solidFill>
              </a:rPr>
              <a:t>We are </a:t>
            </a:r>
            <a:r>
              <a:rPr lang="en-GB" b="1" spc="-50" dirty="0">
                <a:solidFill>
                  <a:schemeClr val="accent1"/>
                </a:solidFill>
              </a:rPr>
              <a:t>passionate</a:t>
            </a:r>
            <a:r>
              <a:rPr lang="en-GB" spc="-50" dirty="0">
                <a:solidFill>
                  <a:schemeClr val="accent1"/>
                </a:solidFill>
              </a:rPr>
              <a:t> about what we do </a:t>
            </a:r>
          </a:p>
          <a:p>
            <a:pPr marL="144000" lvl="2" indent="-144000">
              <a:lnSpc>
                <a:spcPts val="1800"/>
              </a:lnSpc>
              <a:spcAft>
                <a:spcPts val="900"/>
              </a:spcAft>
              <a:buClr>
                <a:schemeClr val="accent1"/>
              </a:buClr>
              <a:buFont typeface="Symbol" panose="05050102010706020507" pitchFamily="18" charset="2"/>
              <a:buChar char="·"/>
            </a:pPr>
            <a:r>
              <a:rPr lang="en-GB" spc="-50" dirty="0">
                <a:solidFill>
                  <a:schemeClr val="accent1"/>
                </a:solidFill>
              </a:rPr>
              <a:t>We act with </a:t>
            </a:r>
            <a:r>
              <a:rPr lang="en-GB" b="1" spc="-50" dirty="0">
                <a:solidFill>
                  <a:schemeClr val="accent1"/>
                </a:solidFill>
              </a:rPr>
              <a:t>integrity</a:t>
            </a:r>
          </a:p>
          <a:p>
            <a:pPr marL="144000" lvl="2" indent="-144000">
              <a:lnSpc>
                <a:spcPts val="1800"/>
              </a:lnSpc>
              <a:spcAft>
                <a:spcPts val="900"/>
              </a:spcAft>
              <a:buClr>
                <a:schemeClr val="accent1"/>
              </a:buClr>
              <a:buFont typeface="Symbol" panose="05050102010706020507" pitchFamily="18" charset="2"/>
              <a:buChar char="·"/>
            </a:pPr>
            <a:r>
              <a:rPr lang="en-GB" spc="-50" dirty="0">
                <a:solidFill>
                  <a:schemeClr val="accent1"/>
                </a:solidFill>
              </a:rPr>
              <a:t>We protect our </a:t>
            </a:r>
            <a:r>
              <a:rPr lang="en-GB" b="1" spc="-50" dirty="0">
                <a:solidFill>
                  <a:schemeClr val="accent1"/>
                </a:solidFill>
              </a:rPr>
              <a:t>environment</a:t>
            </a:r>
          </a:p>
          <a:p>
            <a:pPr marL="144000" lvl="2" indent="-144000">
              <a:lnSpc>
                <a:spcPts val="1800"/>
              </a:lnSpc>
              <a:spcAft>
                <a:spcPts val="900"/>
              </a:spcAft>
              <a:buClr>
                <a:schemeClr val="accent1"/>
              </a:buClr>
              <a:buFont typeface="Symbol" panose="05050102010706020507" pitchFamily="18" charset="2"/>
              <a:buChar char="·"/>
            </a:pPr>
            <a:r>
              <a:rPr lang="en-GB" spc="-50" dirty="0">
                <a:solidFill>
                  <a:schemeClr val="accent1"/>
                </a:solidFill>
              </a:rPr>
              <a:t>We are inspired to create an </a:t>
            </a:r>
            <a:r>
              <a:rPr lang="en-GB" b="1" spc="-50" dirty="0">
                <a:solidFill>
                  <a:schemeClr val="accent1"/>
                </a:solidFill>
              </a:rPr>
              <a:t>awesome company</a:t>
            </a:r>
          </a:p>
        </p:txBody>
      </p:sp>
    </p:spTree>
    <p:extLst>
      <p:ext uri="{BB962C8B-B14F-4D97-AF65-F5344CB8AC3E}">
        <p14:creationId xmlns:p14="http://schemas.microsoft.com/office/powerpoint/2010/main" val="368655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376238" y="2099874"/>
            <a:ext cx="6356002" cy="4320000"/>
          </a:xfrm>
        </p:spPr>
        <p:txBody>
          <a:bodyPr/>
          <a:lstStyle/>
          <a:p>
            <a:r>
              <a:rPr lang="en-GB" dirty="0"/>
              <a:t>We must safeguard our customer and employee personal data</a:t>
            </a:r>
          </a:p>
          <a:p>
            <a:pPr>
              <a:lnSpc>
                <a:spcPct val="100000"/>
              </a:lnSpc>
            </a:pPr>
            <a:r>
              <a:rPr lang="en-GB" sz="1400" b="0" dirty="0">
                <a:solidFill>
                  <a:schemeClr val="tx1"/>
                </a:solidFill>
              </a:rPr>
              <a:t>Everyone has rights about the way in which their personal data is handled. Severn Trent collects, stores and processes personal data about our employees, customers, suppliers and other third parties. We recognise that the correct and lawful treatment of this personal data will maintain confidence in the organisation and will provide for successful business operations.</a:t>
            </a:r>
          </a:p>
          <a:p>
            <a:pPr>
              <a:lnSpc>
                <a:spcPct val="100000"/>
              </a:lnSpc>
            </a:pPr>
            <a:r>
              <a:rPr lang="en-GB" sz="1400" b="0" dirty="0">
                <a:solidFill>
                  <a:schemeClr val="tx1"/>
                </a:solidFill>
              </a:rPr>
              <a:t>This policy should help you recognise what may be personal data; as well as your rights and obligations with respect to such data.</a:t>
            </a:r>
          </a:p>
          <a:p>
            <a:pPr lvl="1"/>
            <a:r>
              <a:rPr lang="en-GB" dirty="0"/>
              <a:t>Scope</a:t>
            </a:r>
          </a:p>
          <a:p>
            <a:pPr lvl="2"/>
            <a:r>
              <a:rPr lang="en-GB" dirty="0"/>
              <a:t>Our Group Data Protection Policy applies to you if you are employed by, or carry out work on behalf of Severn Trent Plc and extends to any Severn Trent group company, employees, contractors, temporary employees and agency workers. </a:t>
            </a:r>
          </a:p>
        </p:txBody>
      </p:sp>
    </p:spTree>
    <p:extLst>
      <p:ext uri="{BB962C8B-B14F-4D97-AF65-F5344CB8AC3E}">
        <p14:creationId xmlns:p14="http://schemas.microsoft.com/office/powerpoint/2010/main" val="105643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764704"/>
            <a:ext cx="5419898" cy="576064"/>
          </a:xfrm>
        </p:spPr>
        <p:txBody>
          <a:bodyPr/>
          <a:lstStyle/>
          <a:p>
            <a:r>
              <a:rPr lang="en-GB" dirty="0"/>
              <a:t>POLICY</a:t>
            </a:r>
          </a:p>
        </p:txBody>
      </p:sp>
      <p:sp>
        <p:nvSpPr>
          <p:cNvPr id="3" name="Content Placeholder 2"/>
          <p:cNvSpPr>
            <a:spLocks noGrp="1"/>
          </p:cNvSpPr>
          <p:nvPr>
            <p:ph idx="1"/>
          </p:nvPr>
        </p:nvSpPr>
        <p:spPr>
          <a:xfrm>
            <a:off x="383198" y="1162228"/>
            <a:ext cx="4188801" cy="5220556"/>
          </a:xfrm>
        </p:spPr>
        <p:txBody>
          <a:bodyPr/>
          <a:lstStyle/>
          <a:p>
            <a:pPr>
              <a:lnSpc>
                <a:spcPct val="100000"/>
              </a:lnSpc>
            </a:pPr>
            <a:r>
              <a:rPr lang="en-GB" dirty="0"/>
              <a:t>We will:</a:t>
            </a:r>
          </a:p>
          <a:p>
            <a:pPr marL="285750" indent="-285750">
              <a:buClr>
                <a:schemeClr val="tx2"/>
              </a:buClr>
              <a:buSzPct val="122000"/>
              <a:buFont typeface="Arial" panose="020B0604020202020204" pitchFamily="34" charset="0"/>
              <a:buChar char="•"/>
            </a:pPr>
            <a:r>
              <a:rPr lang="en-GB" sz="1400" b="0" dirty="0">
                <a:solidFill>
                  <a:schemeClr val="tx1"/>
                </a:solidFill>
              </a:rPr>
              <a:t>comply with six enforceable principles set out in the General Data Protection Regulation (GDPR) when processing personal data. Therefore in relation to personal data it will be:</a:t>
            </a:r>
          </a:p>
          <a:p>
            <a:pPr marL="285750" indent="-285750">
              <a:buClr>
                <a:schemeClr val="tx2"/>
              </a:buClr>
              <a:buSzPct val="122000"/>
              <a:buFont typeface="Arial" panose="020B0604020202020204" pitchFamily="34" charset="0"/>
              <a:buChar char="•"/>
            </a:pPr>
            <a:r>
              <a:rPr lang="en-GB" sz="1400" b="0" dirty="0">
                <a:solidFill>
                  <a:schemeClr val="tx1"/>
                </a:solidFill>
              </a:rPr>
              <a:t>Processed lawfully, fairly and transparently;</a:t>
            </a:r>
          </a:p>
          <a:p>
            <a:pPr marL="285750" indent="-285750">
              <a:buClr>
                <a:schemeClr val="tx2"/>
              </a:buClr>
              <a:buSzPct val="122000"/>
              <a:buFont typeface="Arial" panose="020B0604020202020204" pitchFamily="34" charset="0"/>
              <a:buChar char="•"/>
            </a:pPr>
            <a:r>
              <a:rPr lang="en-GB" sz="1400" b="0" dirty="0">
                <a:solidFill>
                  <a:schemeClr val="tx1"/>
                </a:solidFill>
              </a:rPr>
              <a:t>Processed for specific purposes which individuals have been made aware of</a:t>
            </a:r>
          </a:p>
          <a:p>
            <a:pPr marL="285750" indent="-285750">
              <a:buClr>
                <a:schemeClr val="tx2"/>
              </a:buClr>
              <a:buSzPct val="122000"/>
              <a:buFont typeface="Arial" panose="020B0604020202020204" pitchFamily="34" charset="0"/>
              <a:buChar char="•"/>
            </a:pPr>
            <a:r>
              <a:rPr lang="en-GB" sz="1400" b="0" dirty="0">
                <a:solidFill>
                  <a:schemeClr val="tx1"/>
                </a:solidFill>
              </a:rPr>
              <a:t>Adequate and necessary, the minimum required for the purpose;</a:t>
            </a:r>
          </a:p>
          <a:p>
            <a:pPr marL="285750" indent="-285750">
              <a:buClr>
                <a:schemeClr val="tx2"/>
              </a:buClr>
              <a:buSzPct val="122000"/>
              <a:buFont typeface="Arial" panose="020B0604020202020204" pitchFamily="34" charset="0"/>
              <a:buChar char="•"/>
            </a:pPr>
            <a:r>
              <a:rPr lang="en-GB" sz="1400" b="0" dirty="0">
                <a:solidFill>
                  <a:schemeClr val="tx1"/>
                </a:solidFill>
              </a:rPr>
              <a:t>Accurate, and kept up to date;</a:t>
            </a:r>
          </a:p>
          <a:p>
            <a:pPr marL="285750" indent="-285750">
              <a:buClr>
                <a:schemeClr val="tx2"/>
              </a:buClr>
              <a:buSzPct val="122000"/>
              <a:buFont typeface="Arial" panose="020B0604020202020204" pitchFamily="34" charset="0"/>
              <a:buChar char="•"/>
            </a:pPr>
            <a:r>
              <a:rPr lang="en-GB" sz="1400" b="0" dirty="0">
                <a:solidFill>
                  <a:schemeClr val="tx1"/>
                </a:solidFill>
              </a:rPr>
              <a:t>Kept no longer than necessary for the purpose ; and</a:t>
            </a:r>
          </a:p>
          <a:p>
            <a:pPr marL="285750" indent="-285750">
              <a:buClr>
                <a:schemeClr val="tx2"/>
              </a:buClr>
              <a:buSzPct val="122000"/>
              <a:buFont typeface="Arial" panose="020B0604020202020204" pitchFamily="34" charset="0"/>
              <a:buChar char="•"/>
            </a:pPr>
            <a:r>
              <a:rPr lang="en-GB" sz="1400" b="0" dirty="0">
                <a:solidFill>
                  <a:schemeClr val="tx1"/>
                </a:solidFill>
              </a:rPr>
              <a:t>Securely held and protected against misuse, loss or damage.</a:t>
            </a:r>
          </a:p>
          <a:p>
            <a:pPr>
              <a:lnSpc>
                <a:spcPct val="100000"/>
              </a:lnSpc>
            </a:pPr>
            <a:r>
              <a:rPr lang="en-GB" sz="1400" b="0" dirty="0">
                <a:solidFill>
                  <a:schemeClr val="tx1"/>
                </a:solidFill>
              </a:rPr>
              <a:t>For personal data to be processed lawfully, it must be processed on the basis of one of the following legal grounds:</a:t>
            </a:r>
          </a:p>
          <a:p>
            <a:pPr marL="285750" indent="-285750">
              <a:buClr>
                <a:schemeClr val="tx2"/>
              </a:buClr>
              <a:buSzPct val="122000"/>
              <a:buFont typeface="Arial" panose="020B0604020202020204" pitchFamily="34" charset="0"/>
              <a:buChar char="•"/>
            </a:pPr>
            <a:r>
              <a:rPr lang="en-GB" sz="1400" b="0" dirty="0">
                <a:solidFill>
                  <a:schemeClr val="tx1"/>
                </a:solidFill>
              </a:rPr>
              <a:t>The data subject's consent to the processing;</a:t>
            </a:r>
          </a:p>
          <a:p>
            <a:pPr marL="285750" indent="-285750">
              <a:buClr>
                <a:schemeClr val="tx2"/>
              </a:buClr>
              <a:buSzPct val="122000"/>
              <a:buFont typeface="Arial" panose="020B0604020202020204" pitchFamily="34" charset="0"/>
              <a:buChar char="•"/>
            </a:pPr>
            <a:r>
              <a:rPr lang="en-GB" sz="1400" b="0" dirty="0">
                <a:solidFill>
                  <a:schemeClr val="tx1"/>
                </a:solidFill>
              </a:rPr>
              <a:t>That the processing is necessary for entering in to or for the performance of a contract with the data subject;</a:t>
            </a:r>
          </a:p>
          <a:p>
            <a:pPr marL="285750" indent="-285750">
              <a:buClr>
                <a:schemeClr val="tx2"/>
              </a:buClr>
              <a:buSzPct val="122000"/>
              <a:buFont typeface="Arial" panose="020B0604020202020204" pitchFamily="34" charset="0"/>
              <a:buChar char="•"/>
            </a:pPr>
            <a:r>
              <a:rPr lang="en-GB" sz="1400" b="0" dirty="0">
                <a:solidFill>
                  <a:schemeClr val="tx1"/>
                </a:solidFill>
              </a:rPr>
              <a:t>For the compliance with a legal obligation to which Severn Trent (the data controller) is subject;</a:t>
            </a:r>
          </a:p>
          <a:p>
            <a:pPr marL="285750" indent="-285750">
              <a:buClr>
                <a:schemeClr val="tx2"/>
              </a:buClr>
              <a:buSzPct val="122000"/>
              <a:buFont typeface="Arial" panose="020B0604020202020204" pitchFamily="34" charset="0"/>
              <a:buChar char="•"/>
            </a:pPr>
            <a:r>
              <a:rPr lang="en-GB" sz="1400" b="0" dirty="0">
                <a:solidFill>
                  <a:schemeClr val="tx1"/>
                </a:solidFill>
              </a:rPr>
              <a:t>For the legitimate interest of Severn Trent or the party to whom the personal data is disclosed; or</a:t>
            </a:r>
          </a:p>
          <a:p>
            <a:pPr marL="285750" indent="-285750">
              <a:buClr>
                <a:schemeClr val="tx2"/>
              </a:buClr>
              <a:buSzPct val="122000"/>
              <a:buFont typeface="Arial" panose="020B0604020202020204" pitchFamily="34" charset="0"/>
              <a:buChar char="•"/>
            </a:pPr>
            <a:r>
              <a:rPr lang="en-GB" sz="1400" b="0" dirty="0">
                <a:solidFill>
                  <a:schemeClr val="tx1"/>
                </a:solidFill>
              </a:rPr>
              <a:t>For the vital interest of our customers.</a:t>
            </a:r>
          </a:p>
          <a:p>
            <a:pPr marL="285750" indent="-285750">
              <a:buClr>
                <a:schemeClr val="tx2"/>
              </a:buClr>
              <a:buSzPct val="122000"/>
              <a:buFont typeface="Arial" panose="020B0604020202020204" pitchFamily="34" charset="0"/>
              <a:buChar char="•"/>
            </a:pPr>
            <a:endParaRPr lang="en-GB" sz="1400" b="0" dirty="0">
              <a:solidFill>
                <a:schemeClr val="tx1"/>
              </a:solidFill>
            </a:endParaRPr>
          </a:p>
          <a:p>
            <a:pPr marL="285750" indent="-285750">
              <a:buClr>
                <a:schemeClr val="tx2"/>
              </a:buClr>
              <a:buSzPct val="122000"/>
              <a:buFont typeface="Arial" panose="020B0604020202020204" pitchFamily="34" charset="0"/>
              <a:buChar char="•"/>
            </a:pPr>
            <a:endParaRPr lang="en-GB" sz="1400" b="0" dirty="0">
              <a:solidFill>
                <a:schemeClr val="tx1"/>
              </a:solidFill>
            </a:endParaRPr>
          </a:p>
        </p:txBody>
      </p:sp>
      <p:sp>
        <p:nvSpPr>
          <p:cNvPr id="5" name="Content Placeholder 4"/>
          <p:cNvSpPr>
            <a:spLocks noGrp="1"/>
          </p:cNvSpPr>
          <p:nvPr>
            <p:ph idx="13"/>
          </p:nvPr>
        </p:nvSpPr>
        <p:spPr>
          <a:xfrm>
            <a:off x="4716016" y="1268869"/>
            <a:ext cx="4068000" cy="5186032"/>
          </a:xfrm>
        </p:spPr>
        <p:txBody>
          <a:bodyPr/>
          <a:lstStyle/>
          <a:p>
            <a:pPr>
              <a:spcBef>
                <a:spcPts val="1200"/>
              </a:spcBef>
              <a:buClr>
                <a:schemeClr val="tx2"/>
              </a:buClr>
              <a:buSzPct val="122000"/>
            </a:pPr>
            <a:r>
              <a:rPr lang="en-GB" dirty="0"/>
              <a:t>What is data:</a:t>
            </a:r>
            <a:endParaRPr lang="en-GB" b="0" dirty="0">
              <a:solidFill>
                <a:schemeClr val="tx1"/>
              </a:solidFill>
            </a:endParaRPr>
          </a:p>
          <a:p>
            <a:pPr>
              <a:lnSpc>
                <a:spcPts val="1600"/>
              </a:lnSpc>
            </a:pPr>
            <a:r>
              <a:rPr lang="en-GB" sz="1400" dirty="0">
                <a:solidFill>
                  <a:schemeClr val="tx1"/>
                </a:solidFill>
              </a:rPr>
              <a:t>Personal data </a:t>
            </a:r>
            <a:r>
              <a:rPr lang="en-GB" sz="1400" b="0" dirty="0">
                <a:solidFill>
                  <a:schemeClr val="tx1"/>
                </a:solidFill>
              </a:rPr>
              <a:t>means data relating to a living individual who can be identified from that data (or from that data and other information in our possession). Personal data can be factual (for example, a name, address or date of birth) or it can be an opinion about that person, their actions and behaviour (for example, employee appraisals or customer rating).</a:t>
            </a:r>
          </a:p>
          <a:p>
            <a:pPr>
              <a:lnSpc>
                <a:spcPts val="1600"/>
              </a:lnSpc>
            </a:pPr>
            <a:endParaRPr lang="en-GB" sz="1400" b="0" dirty="0">
              <a:solidFill>
                <a:schemeClr val="tx1"/>
              </a:solidFill>
            </a:endParaRPr>
          </a:p>
          <a:p>
            <a:pPr>
              <a:lnSpc>
                <a:spcPts val="1600"/>
              </a:lnSpc>
            </a:pPr>
            <a:r>
              <a:rPr lang="en-GB" sz="1400" dirty="0">
                <a:solidFill>
                  <a:schemeClr val="tx1"/>
                </a:solidFill>
              </a:rPr>
              <a:t>Special Category data </a:t>
            </a:r>
            <a:r>
              <a:rPr lang="en-GB" sz="1400" b="0" dirty="0">
                <a:solidFill>
                  <a:schemeClr val="tx1"/>
                </a:solidFill>
              </a:rPr>
              <a:t>includes information about a person's racial or ethnic origin, political opinions, religious or similar beliefs, trade union membership, physical or mental health or condition and sex life or sexual preference.  </a:t>
            </a:r>
          </a:p>
          <a:p>
            <a:pPr>
              <a:lnSpc>
                <a:spcPct val="100000"/>
              </a:lnSpc>
            </a:pPr>
            <a:r>
              <a:rPr lang="en-GB" sz="1400" b="0" dirty="0">
                <a:solidFill>
                  <a:schemeClr val="tx1"/>
                </a:solidFill>
              </a:rPr>
              <a:t>When special categories of personal data are being processed, additional conditions must be met and typically we must either obtain the </a:t>
            </a:r>
            <a:r>
              <a:rPr lang="en-GB" sz="1400" dirty="0">
                <a:solidFill>
                  <a:schemeClr val="tx1"/>
                </a:solidFill>
              </a:rPr>
              <a:t>explicit consent </a:t>
            </a:r>
            <a:r>
              <a:rPr lang="en-GB" sz="1400" b="0" dirty="0">
                <a:solidFill>
                  <a:schemeClr val="tx1"/>
                </a:solidFill>
              </a:rPr>
              <a:t>of the data subject to record, use and store that data or be required to process such special categories of personal data to comply with our legal obligations or be in the public interest. </a:t>
            </a:r>
          </a:p>
          <a:p>
            <a:pPr>
              <a:lnSpc>
                <a:spcPct val="100000"/>
              </a:lnSpc>
            </a:pPr>
            <a:r>
              <a:rPr lang="en-GB" sz="1400" b="0" dirty="0">
                <a:solidFill>
                  <a:schemeClr val="tx1"/>
                </a:solidFill>
              </a:rPr>
              <a:t>Criminal allegations or offences are subject to the same additional conditions as special categories of data.</a:t>
            </a:r>
          </a:p>
          <a:p>
            <a:pPr>
              <a:lnSpc>
                <a:spcPct val="100000"/>
              </a:lnSpc>
            </a:pPr>
            <a:endParaRPr lang="en-GB" dirty="0"/>
          </a:p>
          <a:p>
            <a:pPr lvl="0"/>
            <a:endParaRPr lang="en-GB" dirty="0"/>
          </a:p>
          <a:p>
            <a:pPr lvl="0"/>
            <a:endParaRPr lang="en-GB" dirty="0"/>
          </a:p>
          <a:p>
            <a:endParaRPr lang="en-GB" dirty="0"/>
          </a:p>
        </p:txBody>
      </p:sp>
    </p:spTree>
    <p:extLst>
      <p:ext uri="{BB962C8B-B14F-4D97-AF65-F5344CB8AC3E}">
        <p14:creationId xmlns:p14="http://schemas.microsoft.com/office/powerpoint/2010/main" val="17709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a:t>
            </a:r>
          </a:p>
        </p:txBody>
      </p:sp>
      <p:sp>
        <p:nvSpPr>
          <p:cNvPr id="3" name="Content Placeholder 2"/>
          <p:cNvSpPr>
            <a:spLocks noGrp="1"/>
          </p:cNvSpPr>
          <p:nvPr>
            <p:ph idx="1"/>
          </p:nvPr>
        </p:nvSpPr>
        <p:spPr>
          <a:xfrm>
            <a:off x="4572000" y="1268760"/>
            <a:ext cx="4104456" cy="4320000"/>
          </a:xfrm>
        </p:spPr>
        <p:txBody>
          <a:bodyPr/>
          <a:lstStyle/>
          <a:p>
            <a:pPr>
              <a:lnSpc>
                <a:spcPct val="100000"/>
              </a:lnSpc>
            </a:pPr>
            <a:r>
              <a:rPr lang="en-GB" dirty="0"/>
              <a:t>When handling our employee or customer data we will:</a:t>
            </a:r>
            <a:endParaRPr lang="en-GB" sz="2000" dirty="0"/>
          </a:p>
          <a:p>
            <a:pPr marL="285750" indent="-285750">
              <a:lnSpc>
                <a:spcPts val="1600"/>
              </a:lnSpc>
              <a:buClr>
                <a:schemeClr val="tx2"/>
              </a:buClr>
              <a:buSzPct val="150000"/>
              <a:buFont typeface="Arial" panose="020B0604020202020204" pitchFamily="34" charset="0"/>
              <a:buChar char="•"/>
            </a:pPr>
            <a:r>
              <a:rPr lang="en-GB" sz="1400" b="0" dirty="0">
                <a:solidFill>
                  <a:schemeClr val="tx1"/>
                </a:solidFill>
              </a:rPr>
              <a:t>Only use personal data for the specific purposes communicated to our employee and/or customers. </a:t>
            </a:r>
            <a:endParaRPr lang="en-GB" sz="1400" dirty="0"/>
          </a:p>
          <a:p>
            <a:pPr marL="285750" indent="-285750">
              <a:lnSpc>
                <a:spcPts val="1600"/>
              </a:lnSpc>
              <a:buClr>
                <a:schemeClr val="tx2"/>
              </a:buClr>
              <a:buSzPct val="150000"/>
              <a:buFont typeface="Arial" panose="020B0604020202020204" pitchFamily="34" charset="0"/>
              <a:buChar char="•"/>
            </a:pPr>
            <a:r>
              <a:rPr lang="en-GB" sz="1400" b="0" dirty="0">
                <a:solidFill>
                  <a:schemeClr val="tx1"/>
                </a:solidFill>
              </a:rPr>
              <a:t>Ensure that personal data we hold is accurate and kept up to date. We must check the accuracy of any personal data at the point of collection and, where we can, at regular intervals afterwards. We must destroy or amend inaccurate or out-of-date personal data.</a:t>
            </a:r>
          </a:p>
          <a:p>
            <a:pPr marL="285750" indent="-285750">
              <a:lnSpc>
                <a:spcPts val="1600"/>
              </a:lnSpc>
              <a:buClr>
                <a:schemeClr val="tx2"/>
              </a:buClr>
              <a:buSzPct val="150000"/>
              <a:buFont typeface="Arial" panose="020B0604020202020204" pitchFamily="34" charset="0"/>
              <a:buChar char="•"/>
            </a:pPr>
            <a:r>
              <a:rPr lang="en-GB" sz="1400" b="0" dirty="0">
                <a:solidFill>
                  <a:schemeClr val="tx1"/>
                </a:solidFill>
              </a:rPr>
              <a:t>Not keep personal data longer than required for the purpose for which it was collected.</a:t>
            </a:r>
          </a:p>
          <a:p>
            <a:pPr marL="285750" indent="-285750">
              <a:lnSpc>
                <a:spcPts val="1600"/>
              </a:lnSpc>
              <a:buClr>
                <a:schemeClr val="tx2"/>
              </a:buClr>
              <a:buSzPct val="150000"/>
              <a:buFont typeface="Arial" panose="020B0604020202020204" pitchFamily="34" charset="0"/>
              <a:buChar char="•"/>
            </a:pPr>
            <a:r>
              <a:rPr lang="en-GB" sz="1400" b="0" dirty="0">
                <a:solidFill>
                  <a:schemeClr val="tx1"/>
                </a:solidFill>
              </a:rPr>
              <a:t>Apply security measures to ensure no unlawful or unauthorised processing of personal data, or the accidental loss or damage to personal data. </a:t>
            </a:r>
          </a:p>
          <a:p>
            <a:pPr marL="285750" indent="-285750">
              <a:lnSpc>
                <a:spcPts val="1600"/>
              </a:lnSpc>
              <a:buClr>
                <a:schemeClr val="tx2"/>
              </a:buClr>
              <a:buSzPct val="150000"/>
              <a:buFont typeface="Arial" panose="020B0604020202020204" pitchFamily="34" charset="0"/>
              <a:buChar char="•"/>
            </a:pPr>
            <a:r>
              <a:rPr lang="en-GB" sz="1400" b="0" dirty="0">
                <a:solidFill>
                  <a:schemeClr val="tx1"/>
                </a:solidFill>
              </a:rPr>
              <a:t>When contracting with suppliers and/or transferring personal data outside the EEA take appropriate steps to ensure that there is adequate protection in place.</a:t>
            </a:r>
            <a:endParaRPr lang="en-GB" sz="1400" dirty="0"/>
          </a:p>
          <a:p>
            <a:pPr marL="0" lvl="2" indent="0">
              <a:spcBef>
                <a:spcPts val="600"/>
              </a:spcBef>
              <a:buNone/>
            </a:pPr>
            <a:r>
              <a:rPr lang="en-GB" b="1" dirty="0">
                <a:solidFill>
                  <a:schemeClr val="tx2"/>
                </a:solidFill>
              </a:rPr>
              <a:t>Further Information: </a:t>
            </a:r>
          </a:p>
          <a:p>
            <a:pPr lvl="2"/>
            <a:r>
              <a:rPr lang="en-GB" dirty="0"/>
              <a:t>Please refer to the </a:t>
            </a:r>
            <a:r>
              <a:rPr lang="en-GB" b="1" dirty="0"/>
              <a:t>Data Protection Standard </a:t>
            </a:r>
            <a:r>
              <a:rPr lang="en-GB" dirty="0"/>
              <a:t>for further information</a:t>
            </a:r>
          </a:p>
          <a:p>
            <a:endParaRPr lang="en-GB" sz="1400" b="0" dirty="0"/>
          </a:p>
          <a:p>
            <a:endParaRPr lang="en-GB" dirty="0"/>
          </a:p>
          <a:p>
            <a:endParaRPr lang="en-GB" dirty="0"/>
          </a:p>
          <a:p>
            <a:endParaRPr lang="en-GB" dirty="0"/>
          </a:p>
        </p:txBody>
      </p:sp>
      <p:sp>
        <p:nvSpPr>
          <p:cNvPr id="5" name="Content Placeholder 4"/>
          <p:cNvSpPr>
            <a:spLocks noGrp="1"/>
          </p:cNvSpPr>
          <p:nvPr>
            <p:ph idx="13"/>
          </p:nvPr>
        </p:nvSpPr>
        <p:spPr>
          <a:xfrm>
            <a:off x="293068" y="1341766"/>
            <a:ext cx="4068000" cy="4967554"/>
          </a:xfrm>
        </p:spPr>
        <p:txBody>
          <a:bodyPr/>
          <a:lstStyle/>
          <a:p>
            <a:pPr>
              <a:lnSpc>
                <a:spcPct val="100000"/>
              </a:lnSpc>
            </a:pPr>
            <a:r>
              <a:rPr lang="en-GB" sz="1600" dirty="0"/>
              <a:t>Employee and customers have the following rights in relation to their personal data: </a:t>
            </a:r>
            <a:endParaRPr lang="en-GB" sz="1600" b="0" dirty="0">
              <a:solidFill>
                <a:schemeClr val="tx1"/>
              </a:solidFill>
            </a:endParaRP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They can request access to any personal data held about them by a data controller.</a:t>
            </a: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Prevent the processing of their personal data for direct marketing purposes.</a:t>
            </a: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Ask to have inaccurate personal data amended.</a:t>
            </a: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Prevent processing that is likely to cause damage or distress to data subjects or anyone else.</a:t>
            </a:r>
          </a:p>
          <a:p>
            <a:pPr>
              <a:lnSpc>
                <a:spcPct val="100000"/>
              </a:lnSpc>
            </a:pPr>
            <a:r>
              <a:rPr lang="en-GB" dirty="0"/>
              <a:t>Remember: </a:t>
            </a:r>
          </a:p>
          <a:p>
            <a:pPr>
              <a:lnSpc>
                <a:spcPct val="100000"/>
              </a:lnSpc>
            </a:pPr>
            <a:r>
              <a:rPr lang="en-GB" sz="1400" b="0" dirty="0"/>
              <a:t>If we collect personal data directly from data subjects we must inform them about:</a:t>
            </a:r>
          </a:p>
          <a:p>
            <a:pPr marL="342900" indent="-342900">
              <a:lnSpc>
                <a:spcPct val="100000"/>
              </a:lnSpc>
              <a:buClr>
                <a:schemeClr val="tx2"/>
              </a:buClr>
              <a:buSzPct val="150000"/>
              <a:buFont typeface="Arial" panose="020B0604020202020204" pitchFamily="34" charset="0"/>
              <a:buChar char="•"/>
            </a:pPr>
            <a:r>
              <a:rPr lang="en-GB" sz="1400" b="0" dirty="0">
                <a:solidFill>
                  <a:schemeClr val="tx1"/>
                </a:solidFill>
              </a:rPr>
              <a:t>The purpose or purposes for which we intend to process that personal data. </a:t>
            </a: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The types of third parties, if any, with whom we will share or disclose their personal data.</a:t>
            </a:r>
          </a:p>
          <a:p>
            <a:pPr marL="342000" indent="-342000">
              <a:lnSpc>
                <a:spcPct val="100000"/>
              </a:lnSpc>
              <a:buClr>
                <a:schemeClr val="tx2"/>
              </a:buClr>
              <a:buSzPct val="150000"/>
              <a:buFont typeface="Arial" panose="020B0604020202020204" pitchFamily="34" charset="0"/>
              <a:buChar char="•"/>
            </a:pPr>
            <a:r>
              <a:rPr lang="en-GB" sz="1400" b="0" dirty="0">
                <a:solidFill>
                  <a:schemeClr val="tx1"/>
                </a:solidFill>
              </a:rPr>
              <a:t>The means, if any, with which data subjects can limit our use and disclosure of their personal data.</a:t>
            </a:r>
          </a:p>
          <a:p>
            <a:pPr marL="342000" indent="-342000">
              <a:lnSpc>
                <a:spcPct val="100000"/>
              </a:lnSpc>
              <a:buClr>
                <a:schemeClr val="tx2"/>
              </a:buClr>
              <a:buSzPct val="150000"/>
              <a:buFont typeface="Arial" panose="020B0604020202020204" pitchFamily="34" charset="0"/>
              <a:buChar char="•"/>
            </a:pPr>
            <a:endParaRPr lang="en-GB" sz="1400" b="0" dirty="0">
              <a:solidFill>
                <a:schemeClr val="tx1"/>
              </a:solidFill>
            </a:endParaRPr>
          </a:p>
          <a:p>
            <a:endParaRPr lang="en-GB" dirty="0"/>
          </a:p>
        </p:txBody>
      </p:sp>
    </p:spTree>
    <p:extLst>
      <p:ext uri="{BB962C8B-B14F-4D97-AF65-F5344CB8AC3E}">
        <p14:creationId xmlns:p14="http://schemas.microsoft.com/office/powerpoint/2010/main" val="412285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7" b="117"/>
          <a:stretch>
            <a:fillRect/>
          </a:stretch>
        </p:blipFill>
        <p:spPr/>
      </p:pic>
      <p:sp>
        <p:nvSpPr>
          <p:cNvPr id="2" name="Title 1"/>
          <p:cNvSpPr>
            <a:spLocks noGrp="1"/>
          </p:cNvSpPr>
          <p:nvPr>
            <p:ph type="title"/>
          </p:nvPr>
        </p:nvSpPr>
        <p:spPr/>
        <p:txBody>
          <a:bodyPr/>
          <a:lstStyle/>
          <a:p>
            <a:r>
              <a:rPr lang="en-GB" dirty="0"/>
              <a:t> OUR RESPONSIBILITIES</a:t>
            </a:r>
          </a:p>
        </p:txBody>
      </p:sp>
      <p:sp>
        <p:nvSpPr>
          <p:cNvPr id="3" name="Content Placeholder 2"/>
          <p:cNvSpPr>
            <a:spLocks noGrp="1"/>
          </p:cNvSpPr>
          <p:nvPr>
            <p:ph idx="1"/>
          </p:nvPr>
        </p:nvSpPr>
        <p:spPr>
          <a:xfrm>
            <a:off x="376238" y="3861048"/>
            <a:ext cx="2769070" cy="2700000"/>
          </a:xfrm>
        </p:spPr>
        <p:txBody>
          <a:bodyPr/>
          <a:lstStyle/>
          <a:p>
            <a:r>
              <a:rPr lang="en-GB" dirty="0"/>
              <a:t>Your Responsibility</a:t>
            </a:r>
          </a:p>
          <a:p>
            <a:pPr lvl="1"/>
            <a:r>
              <a:rPr lang="en-GB" dirty="0"/>
              <a:t>We are all responsible for protecting our employee and customer data in our roles.  You need to consider and implement the commitments made in our Group Data Protection Policy when performing your work activities and when making decisions. </a:t>
            </a:r>
          </a:p>
        </p:txBody>
      </p:sp>
      <p:sp>
        <p:nvSpPr>
          <p:cNvPr id="6" name="Content Placeholder 5"/>
          <p:cNvSpPr>
            <a:spLocks noGrp="1"/>
          </p:cNvSpPr>
          <p:nvPr>
            <p:ph idx="14"/>
          </p:nvPr>
        </p:nvSpPr>
        <p:spPr>
          <a:xfrm>
            <a:off x="3491880" y="3852000"/>
            <a:ext cx="2592288" cy="2700000"/>
          </a:xfrm>
        </p:spPr>
        <p:txBody>
          <a:bodyPr/>
          <a:lstStyle/>
          <a:p>
            <a:r>
              <a:rPr lang="en-GB" dirty="0"/>
              <a:t>Leaders</a:t>
            </a:r>
          </a:p>
          <a:p>
            <a:pPr lvl="1"/>
            <a:r>
              <a:rPr lang="en-GB" dirty="0"/>
              <a:t>Leaders are responsible for making proper arrangements within their business areas to ensure compliance with this Group Data Protection Policy.</a:t>
            </a:r>
          </a:p>
        </p:txBody>
      </p:sp>
      <p:sp>
        <p:nvSpPr>
          <p:cNvPr id="7" name="Content Placeholder 6"/>
          <p:cNvSpPr>
            <a:spLocks noGrp="1"/>
          </p:cNvSpPr>
          <p:nvPr>
            <p:ph idx="15"/>
          </p:nvPr>
        </p:nvSpPr>
        <p:spPr>
          <a:xfrm>
            <a:off x="6109350" y="3852000"/>
            <a:ext cx="2567106" cy="2700000"/>
          </a:xfrm>
        </p:spPr>
        <p:txBody>
          <a:bodyPr/>
          <a:lstStyle/>
          <a:p>
            <a:r>
              <a:rPr lang="en-GB" dirty="0"/>
              <a:t>STEC</a:t>
            </a:r>
          </a:p>
          <a:p>
            <a:pPr lvl="1"/>
            <a:r>
              <a:rPr lang="en-GB" dirty="0"/>
              <a:t>The Severn Trent Executive Committee of Severn Trent Plc Board provides regular oversight of this policy.</a:t>
            </a:r>
          </a:p>
        </p:txBody>
      </p:sp>
      <p:sp>
        <p:nvSpPr>
          <p:cNvPr id="10" name="TextBox 9"/>
          <p:cNvSpPr txBox="1"/>
          <p:nvPr/>
        </p:nvSpPr>
        <p:spPr>
          <a:xfrm>
            <a:off x="443876" y="2060848"/>
            <a:ext cx="4560172" cy="1440160"/>
          </a:xfrm>
          <a:prstGeom prst="rect">
            <a:avLst/>
          </a:prstGeom>
          <a:noFill/>
        </p:spPr>
        <p:txBody>
          <a:bodyPr wrap="square" lIns="0" tIns="0" rIns="0" bIns="0" rtlCol="0">
            <a:noAutofit/>
          </a:bodyPr>
          <a:lstStyle/>
          <a:p>
            <a:pPr>
              <a:lnSpc>
                <a:spcPts val="5000"/>
              </a:lnSpc>
            </a:pPr>
            <a:r>
              <a:rPr lang="en-GB" sz="5000" spc="-150" dirty="0">
                <a:solidFill>
                  <a:schemeClr val="accent2"/>
                </a:solidFill>
                <a:latin typeface="+mj-lt"/>
              </a:rPr>
              <a:t>DOING THE</a:t>
            </a:r>
          </a:p>
          <a:p>
            <a:pPr>
              <a:lnSpc>
                <a:spcPts val="5000"/>
              </a:lnSpc>
            </a:pPr>
            <a:r>
              <a:rPr lang="en-GB" sz="5000" spc="-150" dirty="0">
                <a:solidFill>
                  <a:schemeClr val="bg1"/>
                </a:solidFill>
                <a:latin typeface="+mj-lt"/>
              </a:rPr>
              <a:t>RIGHT THING</a:t>
            </a:r>
          </a:p>
        </p:txBody>
      </p:sp>
    </p:spTree>
    <p:extLst>
      <p:ext uri="{BB962C8B-B14F-4D97-AF65-F5344CB8AC3E}">
        <p14:creationId xmlns:p14="http://schemas.microsoft.com/office/powerpoint/2010/main" val="401959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CONCERNS</a:t>
            </a:r>
          </a:p>
        </p:txBody>
      </p:sp>
      <p:sp>
        <p:nvSpPr>
          <p:cNvPr id="7" name="TextBox 6"/>
          <p:cNvSpPr txBox="1"/>
          <p:nvPr/>
        </p:nvSpPr>
        <p:spPr>
          <a:xfrm>
            <a:off x="376238" y="1187999"/>
            <a:ext cx="4860000" cy="900000"/>
          </a:xfrm>
          <a:prstGeom prst="rect">
            <a:avLst/>
          </a:prstGeom>
          <a:noFill/>
        </p:spPr>
        <p:txBody>
          <a:bodyPr wrap="square" lIns="0" tIns="0" rIns="0" bIns="0" rtlCol="0">
            <a:noAutofit/>
          </a:bodyPr>
          <a:lstStyle/>
          <a:p>
            <a:pPr>
              <a:lnSpc>
                <a:spcPts val="1600"/>
              </a:lnSpc>
            </a:pPr>
            <a:r>
              <a:rPr lang="en-GB" sz="1400" dirty="0"/>
              <a:t>Information about this policy and relevant guidelines are communicated through our internal communication channels</a:t>
            </a:r>
          </a:p>
        </p:txBody>
      </p:sp>
      <p:sp>
        <p:nvSpPr>
          <p:cNvPr id="8" name="Content Placeholder 2"/>
          <p:cNvSpPr txBox="1">
            <a:spLocks/>
          </p:cNvSpPr>
          <p:nvPr/>
        </p:nvSpPr>
        <p:spPr>
          <a:xfrm>
            <a:off x="376238" y="3978000"/>
            <a:ext cx="2664000" cy="2700000"/>
          </a:xfrm>
          <a:prstGeom prst="rect">
            <a:avLst/>
          </a:prstGeom>
        </p:spPr>
        <p:txBody>
          <a:bodyPr lIns="0" tIns="0" rIns="0" bIns="0"/>
          <a:lstStyle>
            <a:lvl1pPr marL="0" indent="0" algn="l" defTabSz="914400" rtl="0" eaLnBrk="1" latinLnBrk="0" hangingPunct="1">
              <a:lnSpc>
                <a:spcPts val="1400"/>
              </a:lnSpc>
              <a:spcBef>
                <a:spcPts val="0"/>
              </a:spcBef>
              <a:spcAft>
                <a:spcPts val="300"/>
              </a:spcAft>
              <a:buFontTx/>
              <a:buNone/>
              <a:defRPr sz="1800" b="1" kern="1200" spc="-50" baseline="0">
                <a:solidFill>
                  <a:schemeClr val="tx2"/>
                </a:solidFill>
                <a:latin typeface="+mn-lt"/>
                <a:ea typeface="+mn-ea"/>
                <a:cs typeface="+mn-cs"/>
              </a:defRPr>
            </a:lvl1pPr>
            <a:lvl2pPr marL="0" indent="0" algn="l" defTabSz="914400" rtl="0" eaLnBrk="1" latinLnBrk="0" hangingPunct="1">
              <a:lnSpc>
                <a:spcPts val="1600"/>
              </a:lnSpc>
              <a:spcBef>
                <a:spcPts val="0"/>
              </a:spcBef>
              <a:spcAft>
                <a:spcPts val="300"/>
              </a:spcAft>
              <a:buClr>
                <a:schemeClr val="tx2"/>
              </a:buClr>
              <a:buSzPct val="100000"/>
              <a:buFontTx/>
              <a:buNone/>
              <a:defRPr sz="1400" kern="1200" spc="-50" baseline="0">
                <a:solidFill>
                  <a:schemeClr val="tx1"/>
                </a:solidFill>
                <a:latin typeface="+mn-lt"/>
                <a:ea typeface="+mn-ea"/>
                <a:cs typeface="+mn-cs"/>
              </a:defRPr>
            </a:lvl2pPr>
            <a:lvl3pPr marL="108000" indent="-108000" algn="l" defTabSz="914400" rtl="0" eaLnBrk="1" latinLnBrk="0" hangingPunct="1">
              <a:lnSpc>
                <a:spcPts val="1600"/>
              </a:lnSpc>
              <a:spcBef>
                <a:spcPts val="0"/>
              </a:spcBef>
              <a:spcAft>
                <a:spcPts val="300"/>
              </a:spcAft>
              <a:buClr>
                <a:schemeClr val="tx2"/>
              </a:buClr>
              <a:buFont typeface="Symbol" panose="05050102010706020507" pitchFamily="18" charset="2"/>
              <a:buChar char="·"/>
              <a:defRPr sz="1400" kern="1200" spc="-50" baseline="0">
                <a:solidFill>
                  <a:schemeClr val="tx1"/>
                </a:solidFill>
                <a:latin typeface="+mn-lt"/>
                <a:ea typeface="+mn-ea"/>
                <a:cs typeface="+mn-cs"/>
              </a:defRPr>
            </a:lvl3pPr>
            <a:lvl4pPr marL="288000" indent="-144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4pPr>
            <a:lvl5pPr marL="432000" indent="-108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600"/>
              </a:lnSpc>
            </a:pPr>
            <a:r>
              <a:rPr lang="en-GB" sz="1400" dirty="0">
                <a:solidFill>
                  <a:schemeClr val="tx1"/>
                </a:solidFill>
              </a:rPr>
              <a:t>Should you have a concern </a:t>
            </a:r>
            <a:r>
              <a:rPr lang="en-GB" sz="1400" b="0" dirty="0">
                <a:solidFill>
                  <a:schemeClr val="tx1"/>
                </a:solidFill>
              </a:rPr>
              <a:t>about any data protection issues, this should be reported through your line manager. Alternatively, </a:t>
            </a:r>
            <a:r>
              <a:rPr lang="en-GB" sz="1400" dirty="0">
                <a:solidFill>
                  <a:schemeClr val="tx1"/>
                </a:solidFill>
              </a:rPr>
              <a:t>concerns may be raised </a:t>
            </a:r>
            <a:r>
              <a:rPr lang="en-GB" sz="1400" b="0" dirty="0">
                <a:solidFill>
                  <a:schemeClr val="tx1"/>
                </a:solidFill>
              </a:rPr>
              <a:t>with any of the following group senior executives: the CEO, HR Director, Chief Data Officer, Data Protection Officer, General Counsel or through our confidential and independent whistleblowing helpline. </a:t>
            </a:r>
          </a:p>
          <a:p>
            <a:pPr>
              <a:lnSpc>
                <a:spcPts val="1600"/>
              </a:lnSpc>
            </a:pPr>
            <a:r>
              <a:rPr lang="en-GB" sz="1400" b="0" dirty="0">
                <a:solidFill>
                  <a:schemeClr val="tx1"/>
                </a:solidFill>
              </a:rPr>
              <a:t>Please refer to our ‘Speak Up’ policy.</a:t>
            </a:r>
          </a:p>
          <a:p>
            <a:pPr>
              <a:lnSpc>
                <a:spcPts val="1600"/>
              </a:lnSpc>
            </a:pPr>
            <a:endParaRPr lang="en-GB" sz="1400" b="0" dirty="0">
              <a:solidFill>
                <a:schemeClr val="tx1"/>
              </a:solidFill>
            </a:endParaRPr>
          </a:p>
        </p:txBody>
      </p:sp>
      <p:sp>
        <p:nvSpPr>
          <p:cNvPr id="9" name="Content Placeholder 5"/>
          <p:cNvSpPr txBox="1">
            <a:spLocks/>
          </p:cNvSpPr>
          <p:nvPr/>
        </p:nvSpPr>
        <p:spPr>
          <a:xfrm>
            <a:off x="3242794" y="3978000"/>
            <a:ext cx="2841374" cy="2700000"/>
          </a:xfrm>
          <a:prstGeom prst="rect">
            <a:avLst/>
          </a:prstGeom>
        </p:spPr>
        <p:txBody>
          <a:bodyPr lIns="0" tIns="0" rIns="0" bIns="0"/>
          <a:lstStyle>
            <a:lvl1pPr marL="0" indent="0" algn="l" defTabSz="914400" rtl="0" eaLnBrk="1" latinLnBrk="0" hangingPunct="1">
              <a:lnSpc>
                <a:spcPts val="1400"/>
              </a:lnSpc>
              <a:spcBef>
                <a:spcPts val="0"/>
              </a:spcBef>
              <a:spcAft>
                <a:spcPts val="300"/>
              </a:spcAft>
              <a:buFontTx/>
              <a:buNone/>
              <a:defRPr sz="1800" b="1" kern="1200" spc="-50" baseline="0">
                <a:solidFill>
                  <a:schemeClr val="tx2"/>
                </a:solidFill>
                <a:latin typeface="+mn-lt"/>
                <a:ea typeface="+mn-ea"/>
                <a:cs typeface="+mn-cs"/>
              </a:defRPr>
            </a:lvl1pPr>
            <a:lvl2pPr marL="0" indent="0" algn="l" defTabSz="914400" rtl="0" eaLnBrk="1" latinLnBrk="0" hangingPunct="1">
              <a:lnSpc>
                <a:spcPts val="1600"/>
              </a:lnSpc>
              <a:spcBef>
                <a:spcPts val="0"/>
              </a:spcBef>
              <a:spcAft>
                <a:spcPts val="300"/>
              </a:spcAft>
              <a:buClr>
                <a:schemeClr val="tx2"/>
              </a:buClr>
              <a:buSzPct val="100000"/>
              <a:buFontTx/>
              <a:buNone/>
              <a:defRPr sz="1400" kern="1200" spc="-50" baseline="0">
                <a:solidFill>
                  <a:schemeClr val="tx1"/>
                </a:solidFill>
                <a:latin typeface="+mn-lt"/>
                <a:ea typeface="+mn-ea"/>
                <a:cs typeface="+mn-cs"/>
              </a:defRPr>
            </a:lvl2pPr>
            <a:lvl3pPr marL="108000" indent="-108000" algn="l" defTabSz="914400" rtl="0" eaLnBrk="1" latinLnBrk="0" hangingPunct="1">
              <a:lnSpc>
                <a:spcPts val="1600"/>
              </a:lnSpc>
              <a:spcBef>
                <a:spcPts val="0"/>
              </a:spcBef>
              <a:spcAft>
                <a:spcPts val="300"/>
              </a:spcAft>
              <a:buClr>
                <a:schemeClr val="tx2"/>
              </a:buClr>
              <a:buFont typeface="Symbol" panose="05050102010706020507" pitchFamily="18" charset="2"/>
              <a:buChar char="·"/>
              <a:defRPr sz="1400" kern="1200" spc="-50" baseline="0">
                <a:solidFill>
                  <a:schemeClr val="tx1"/>
                </a:solidFill>
                <a:latin typeface="+mn-lt"/>
                <a:ea typeface="+mn-ea"/>
                <a:cs typeface="+mn-cs"/>
              </a:defRPr>
            </a:lvl3pPr>
            <a:lvl4pPr marL="288000" indent="-144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4pPr>
            <a:lvl5pPr marL="432000" indent="-108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600"/>
              </a:lnSpc>
            </a:pPr>
            <a:r>
              <a:rPr lang="en-GB" sz="1400" b="0" dirty="0">
                <a:solidFill>
                  <a:schemeClr val="tx1"/>
                </a:solidFill>
              </a:rPr>
              <a:t>Severn Trent are committed to handling customer and employee personal data in a secure and compliant way. </a:t>
            </a:r>
          </a:p>
          <a:p>
            <a:pPr>
              <a:lnSpc>
                <a:spcPts val="1600"/>
              </a:lnSpc>
            </a:pPr>
            <a:r>
              <a:rPr lang="en-GB" sz="1400" b="0" dirty="0">
                <a:solidFill>
                  <a:schemeClr val="tx1"/>
                </a:solidFill>
              </a:rPr>
              <a:t>Individuals who raise concerns are sometimes worried about possible repercussions. We are </a:t>
            </a:r>
            <a:r>
              <a:rPr lang="en-GB" sz="1400" dirty="0">
                <a:solidFill>
                  <a:schemeClr val="tx1"/>
                </a:solidFill>
              </a:rPr>
              <a:t>committed</a:t>
            </a:r>
            <a:r>
              <a:rPr lang="en-GB" sz="1400" b="0" dirty="0">
                <a:solidFill>
                  <a:schemeClr val="tx1"/>
                </a:solidFill>
              </a:rPr>
              <a:t> to ensuring that </a:t>
            </a:r>
            <a:r>
              <a:rPr lang="en-GB" sz="1400" dirty="0">
                <a:solidFill>
                  <a:schemeClr val="tx1"/>
                </a:solidFill>
              </a:rPr>
              <a:t>no one suffers any detrimental treatment </a:t>
            </a:r>
            <a:r>
              <a:rPr lang="en-GB" sz="1400" b="0" dirty="0">
                <a:solidFill>
                  <a:schemeClr val="tx1"/>
                </a:solidFill>
              </a:rPr>
              <a:t>as a result of raising  a concern. We will support anyone who raises genuine concerns in good faith under this policy, even if they turn out to be mistaken. </a:t>
            </a:r>
          </a:p>
        </p:txBody>
      </p:sp>
      <p:sp>
        <p:nvSpPr>
          <p:cNvPr id="10" name="Content Placeholder 6"/>
          <p:cNvSpPr txBox="1">
            <a:spLocks/>
          </p:cNvSpPr>
          <p:nvPr/>
        </p:nvSpPr>
        <p:spPr>
          <a:xfrm>
            <a:off x="6228000" y="3978000"/>
            <a:ext cx="2581350" cy="2700000"/>
          </a:xfrm>
          <a:prstGeom prst="rect">
            <a:avLst/>
          </a:prstGeom>
        </p:spPr>
        <p:txBody>
          <a:bodyPr lIns="0" tIns="0" rIns="0" bIns="0"/>
          <a:lstStyle>
            <a:lvl1pPr marL="0" indent="0" algn="l" defTabSz="914400" rtl="0" eaLnBrk="1" latinLnBrk="0" hangingPunct="1">
              <a:lnSpc>
                <a:spcPts val="1400"/>
              </a:lnSpc>
              <a:spcBef>
                <a:spcPts val="0"/>
              </a:spcBef>
              <a:spcAft>
                <a:spcPts val="300"/>
              </a:spcAft>
              <a:buFontTx/>
              <a:buNone/>
              <a:defRPr sz="1800" b="1" kern="1200" spc="-50" baseline="0">
                <a:solidFill>
                  <a:schemeClr val="tx2"/>
                </a:solidFill>
                <a:latin typeface="+mn-lt"/>
                <a:ea typeface="+mn-ea"/>
                <a:cs typeface="+mn-cs"/>
              </a:defRPr>
            </a:lvl1pPr>
            <a:lvl2pPr marL="0" indent="0" algn="l" defTabSz="914400" rtl="0" eaLnBrk="1" latinLnBrk="0" hangingPunct="1">
              <a:lnSpc>
                <a:spcPts val="1600"/>
              </a:lnSpc>
              <a:spcBef>
                <a:spcPts val="0"/>
              </a:spcBef>
              <a:spcAft>
                <a:spcPts val="300"/>
              </a:spcAft>
              <a:buClr>
                <a:schemeClr val="tx2"/>
              </a:buClr>
              <a:buSzPct val="100000"/>
              <a:buFontTx/>
              <a:buNone/>
              <a:defRPr sz="1400" kern="1200" spc="-50" baseline="0">
                <a:solidFill>
                  <a:schemeClr val="tx1"/>
                </a:solidFill>
                <a:latin typeface="+mn-lt"/>
                <a:ea typeface="+mn-ea"/>
                <a:cs typeface="+mn-cs"/>
              </a:defRPr>
            </a:lvl2pPr>
            <a:lvl3pPr marL="108000" indent="-108000" algn="l" defTabSz="914400" rtl="0" eaLnBrk="1" latinLnBrk="0" hangingPunct="1">
              <a:lnSpc>
                <a:spcPts val="1600"/>
              </a:lnSpc>
              <a:spcBef>
                <a:spcPts val="0"/>
              </a:spcBef>
              <a:spcAft>
                <a:spcPts val="300"/>
              </a:spcAft>
              <a:buClr>
                <a:schemeClr val="tx2"/>
              </a:buClr>
              <a:buFont typeface="Symbol" panose="05050102010706020507" pitchFamily="18" charset="2"/>
              <a:buChar char="·"/>
              <a:defRPr sz="1400" kern="1200" spc="-50" baseline="0">
                <a:solidFill>
                  <a:schemeClr val="tx1"/>
                </a:solidFill>
                <a:latin typeface="+mn-lt"/>
                <a:ea typeface="+mn-ea"/>
                <a:cs typeface="+mn-cs"/>
              </a:defRPr>
            </a:lvl3pPr>
            <a:lvl4pPr marL="288000" indent="-144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4pPr>
            <a:lvl5pPr marL="432000" indent="-108000" algn="l" defTabSz="914400" rtl="0" eaLnBrk="1" latinLnBrk="0" hangingPunct="1">
              <a:lnSpc>
                <a:spcPts val="1600"/>
              </a:lnSpc>
              <a:spcBef>
                <a:spcPts val="0"/>
              </a:spcBef>
              <a:spcAft>
                <a:spcPts val="300"/>
              </a:spcAft>
              <a:buFont typeface="Arial" panose="020B0604020202020204"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600"/>
              </a:lnSpc>
            </a:pPr>
            <a:r>
              <a:rPr lang="en-GB" sz="1400" dirty="0">
                <a:solidFill>
                  <a:schemeClr val="tx1"/>
                </a:solidFill>
              </a:rPr>
              <a:t>If you have a question</a:t>
            </a:r>
            <a:r>
              <a:rPr lang="en-GB" sz="1400" b="0" dirty="0">
                <a:solidFill>
                  <a:schemeClr val="tx1"/>
                </a:solidFill>
              </a:rPr>
              <a:t> about this policy or any security matter, you can contact the Data Protection Officer (</a:t>
            </a:r>
            <a:r>
              <a:rPr lang="en-GB" sz="1400" b="0" dirty="0">
                <a:solidFill>
                  <a:schemeClr val="tx1"/>
                </a:solidFill>
                <a:hlinkClick r:id="rId2"/>
              </a:rPr>
              <a:t>dataprotection@severntrent.co.uk</a:t>
            </a:r>
            <a:r>
              <a:rPr lang="en-GB" sz="1400" b="0" dirty="0">
                <a:solidFill>
                  <a:schemeClr val="tx1"/>
                </a:solidFill>
              </a:rPr>
              <a:t>),  your Data Owner, Data Steward  or the Chief Data Officer.</a:t>
            </a:r>
          </a:p>
        </p:txBody>
      </p:sp>
      <p:grpSp>
        <p:nvGrpSpPr>
          <p:cNvPr id="14" name="Group 13"/>
          <p:cNvGrpSpPr/>
          <p:nvPr/>
        </p:nvGrpSpPr>
        <p:grpSpPr>
          <a:xfrm>
            <a:off x="683568" y="2205038"/>
            <a:ext cx="2214432" cy="1557099"/>
            <a:chOff x="683568" y="2205038"/>
            <a:chExt cx="2214432" cy="155709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00" y="2205038"/>
              <a:ext cx="2214000" cy="1557099"/>
            </a:xfrm>
            <a:prstGeom prst="rect">
              <a:avLst/>
            </a:prstGeom>
          </p:spPr>
        </p:pic>
        <p:sp>
          <p:nvSpPr>
            <p:cNvPr id="11" name="TextBox 10"/>
            <p:cNvSpPr txBox="1"/>
            <p:nvPr/>
          </p:nvSpPr>
          <p:spPr>
            <a:xfrm>
              <a:off x="683568" y="2205038"/>
              <a:ext cx="2214000" cy="1295970"/>
            </a:xfrm>
            <a:prstGeom prst="rect">
              <a:avLst/>
            </a:prstGeom>
            <a:noFill/>
          </p:spPr>
          <p:txBody>
            <a:bodyPr wrap="square" rtlCol="0" anchor="ctr" anchorCtr="0">
              <a:noAutofit/>
            </a:bodyPr>
            <a:lstStyle/>
            <a:p>
              <a:pPr algn="ctr">
                <a:lnSpc>
                  <a:spcPts val="3000"/>
                </a:lnSpc>
              </a:pPr>
              <a:r>
                <a:rPr lang="en-GB" sz="3200" b="1" spc="-50" dirty="0">
                  <a:solidFill>
                    <a:schemeClr val="bg1"/>
                  </a:solidFill>
                </a:rPr>
                <a:t>I have a concern!</a:t>
              </a:r>
            </a:p>
          </p:txBody>
        </p:sp>
      </p:grpSp>
      <p:grpSp>
        <p:nvGrpSpPr>
          <p:cNvPr id="15" name="Group 14"/>
          <p:cNvGrpSpPr/>
          <p:nvPr/>
        </p:nvGrpSpPr>
        <p:grpSpPr>
          <a:xfrm>
            <a:off x="3538800" y="2205038"/>
            <a:ext cx="2214000" cy="1559241"/>
            <a:chOff x="3538800" y="2205038"/>
            <a:chExt cx="2214000" cy="155924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8800" y="2205038"/>
              <a:ext cx="2214000" cy="1559241"/>
            </a:xfrm>
            <a:prstGeom prst="rect">
              <a:avLst/>
            </a:prstGeom>
          </p:spPr>
        </p:pic>
        <p:sp>
          <p:nvSpPr>
            <p:cNvPr id="12" name="TextBox 11"/>
            <p:cNvSpPr txBox="1"/>
            <p:nvPr/>
          </p:nvSpPr>
          <p:spPr>
            <a:xfrm>
              <a:off x="3538800" y="2205038"/>
              <a:ext cx="2214000" cy="1295970"/>
            </a:xfrm>
            <a:prstGeom prst="rect">
              <a:avLst/>
            </a:prstGeom>
            <a:noFill/>
          </p:spPr>
          <p:txBody>
            <a:bodyPr wrap="square" rtlCol="0" anchor="ctr" anchorCtr="0">
              <a:noAutofit/>
            </a:bodyPr>
            <a:lstStyle/>
            <a:p>
              <a:pPr algn="ctr">
                <a:lnSpc>
                  <a:spcPts val="3000"/>
                </a:lnSpc>
              </a:pPr>
              <a:r>
                <a:rPr lang="en-GB" sz="2800" b="1" spc="-50" dirty="0">
                  <a:solidFill>
                    <a:schemeClr val="bg1"/>
                  </a:solidFill>
                </a:rPr>
                <a:t>Severn Trent’s commitments</a:t>
              </a:r>
            </a:p>
          </p:txBody>
        </p:sp>
      </p:grpSp>
      <p:grpSp>
        <p:nvGrpSpPr>
          <p:cNvPr id="16" name="Group 15"/>
          <p:cNvGrpSpPr/>
          <p:nvPr/>
        </p:nvGrpSpPr>
        <p:grpSpPr>
          <a:xfrm>
            <a:off x="6228000" y="1916832"/>
            <a:ext cx="2214000" cy="1584176"/>
            <a:chOff x="6228000" y="1916832"/>
            <a:chExt cx="2214000" cy="158417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000" y="1916832"/>
              <a:ext cx="2214000" cy="1581429"/>
            </a:xfrm>
            <a:prstGeom prst="rect">
              <a:avLst/>
            </a:prstGeom>
          </p:spPr>
        </p:pic>
        <p:sp>
          <p:nvSpPr>
            <p:cNvPr id="13" name="TextBox 12"/>
            <p:cNvSpPr txBox="1"/>
            <p:nvPr/>
          </p:nvSpPr>
          <p:spPr>
            <a:xfrm>
              <a:off x="6228000" y="2205038"/>
              <a:ext cx="2214000" cy="1295970"/>
            </a:xfrm>
            <a:prstGeom prst="rect">
              <a:avLst/>
            </a:prstGeom>
            <a:noFill/>
          </p:spPr>
          <p:txBody>
            <a:bodyPr wrap="square" rtlCol="0" anchor="ctr" anchorCtr="0">
              <a:noAutofit/>
            </a:bodyPr>
            <a:lstStyle/>
            <a:p>
              <a:pPr algn="ctr">
                <a:lnSpc>
                  <a:spcPts val="3000"/>
                </a:lnSpc>
              </a:pPr>
              <a:r>
                <a:rPr lang="en-GB" sz="3200" b="1" spc="-50" dirty="0">
                  <a:solidFill>
                    <a:schemeClr val="bg1"/>
                  </a:solidFill>
                </a:rPr>
                <a:t>I have a question?</a:t>
              </a:r>
            </a:p>
          </p:txBody>
        </p:sp>
      </p:grpSp>
    </p:spTree>
    <p:extLst>
      <p:ext uri="{BB962C8B-B14F-4D97-AF65-F5344CB8AC3E}">
        <p14:creationId xmlns:p14="http://schemas.microsoft.com/office/powerpoint/2010/main" val="1162128330"/>
      </p:ext>
    </p:extLst>
  </p:cSld>
  <p:clrMapOvr>
    <a:masterClrMapping/>
  </p:clrMapOvr>
</p:sld>
</file>

<file path=ppt/theme/theme1.xml><?xml version="1.0" encoding="utf-8"?>
<a:theme xmlns:a="http://schemas.openxmlformats.org/drawingml/2006/main" name="Office Theme">
  <a:themeElements>
    <a:clrScheme name="Severn Trent">
      <a:dk1>
        <a:srgbClr val="3D3F44"/>
      </a:dk1>
      <a:lt1>
        <a:sysClr val="window" lastClr="FFFFFF"/>
      </a:lt1>
      <a:dk2>
        <a:srgbClr val="009FE3"/>
      </a:dk2>
      <a:lt2>
        <a:srgbClr val="FFF0D0"/>
      </a:lt2>
      <a:accent1>
        <a:srgbClr val="87189A"/>
      </a:accent1>
      <a:accent2>
        <a:srgbClr val="FFB614"/>
      </a:accent2>
      <a:accent3>
        <a:srgbClr val="E6007E"/>
      </a:accent3>
      <a:accent4>
        <a:srgbClr val="FFED00"/>
      </a:accent4>
      <a:accent5>
        <a:srgbClr val="00AD98"/>
      </a:accent5>
      <a:accent6>
        <a:srgbClr val="00953C"/>
      </a:accent6>
      <a:hlink>
        <a:srgbClr val="CDDA00"/>
      </a:hlink>
      <a:folHlink>
        <a:srgbClr val="E90027"/>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2D5454E-1688-44AD-94F8-45C9CF30C075}" vid="{285BD8CC-9330-4794-AABD-93018BDE1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24AD4D8EA26A49AB88193993115C61" ma:contentTypeVersion="11" ma:contentTypeDescription="Create a new document." ma:contentTypeScope="" ma:versionID="b8dbc2816e8b08cffbbcc40d709b0a84">
  <xsd:schema xmlns:xsd="http://www.w3.org/2001/XMLSchema" xmlns:xs="http://www.w3.org/2001/XMLSchema" xmlns:p="http://schemas.microsoft.com/office/2006/metadata/properties" xmlns:ns3="c72093d4-40fe-477d-b84a-ce6dada8af13" xmlns:ns4="14319a40-3b32-4e27-92a0-270aedfd79c4" targetNamespace="http://schemas.microsoft.com/office/2006/metadata/properties" ma:root="true" ma:fieldsID="409e2db281497c6f073f91f743dc5e82" ns3:_="" ns4:_="">
    <xsd:import namespace="c72093d4-40fe-477d-b84a-ce6dada8af13"/>
    <xsd:import namespace="14319a40-3b32-4e27-92a0-270aedfd79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093d4-40fe-477d-b84a-ce6dada8a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319a40-3b32-4e27-92a0-270aedfd79c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0E9B20-7CD1-4595-A347-C23135711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093d4-40fe-477d-b84a-ce6dada8af13"/>
    <ds:schemaRef ds:uri="14319a40-3b32-4e27-92a0-270aedfd79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8F5433-000D-4B9A-86C0-A9D8ED65074B}">
  <ds:schemaRefs>
    <ds:schemaRef ds:uri="http://schemas.microsoft.com/sharepoint/v3/contenttype/forms"/>
  </ds:schemaRefs>
</ds:datastoreItem>
</file>

<file path=customXml/itemProps3.xml><?xml version="1.0" encoding="utf-8"?>
<ds:datastoreItem xmlns:ds="http://schemas.openxmlformats.org/officeDocument/2006/customXml" ds:itemID="{FAD2D3E9-6573-466D-8032-46F619125C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ST_Group_Environment_Policy</Template>
  <TotalTime>421</TotalTime>
  <Words>1335</Words>
  <Application>Microsoft Office PowerPoint</Application>
  <PresentationFormat>On-screen Show (4:3)</PresentationFormat>
  <Paragraphs>92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Symbol</vt:lpstr>
      <vt:lpstr>Office Theme</vt:lpstr>
      <vt:lpstr>Conducting business  the right way</vt:lpstr>
      <vt:lpstr>CONDUCTING BUSINESS  THE RIGHT WAY</vt:lpstr>
      <vt:lpstr>INTRODUCTION</vt:lpstr>
      <vt:lpstr>POLICY</vt:lpstr>
      <vt:lpstr>POLICY</vt:lpstr>
      <vt:lpstr> OUR RESPONSIBILITIES</vt:lpstr>
      <vt:lpstr>REPORTING CONCERNS</vt:lpstr>
    </vt:vector>
  </TitlesOfParts>
  <Company>STW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business  the right way</dc:title>
  <dc:creator>Begum, Fatema</dc:creator>
  <cp:lastModifiedBy>Clement, Sheena</cp:lastModifiedBy>
  <cp:revision>44</cp:revision>
  <dcterms:created xsi:type="dcterms:W3CDTF">2016-02-11T14:22:25Z</dcterms:created>
  <dcterms:modified xsi:type="dcterms:W3CDTF">2020-03-23T09:46:43Z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eac219-16d8-4dc8-93cf-f71dc6ed9eec_Enabled">
    <vt:lpwstr>true</vt:lpwstr>
  </property>
  <property fmtid="{D5CDD505-2E9C-101B-9397-08002B2CF9AE}" pid="3" name="MSIP_Label_86eac219-16d8-4dc8-93cf-f71dc6ed9eec_SetDate">
    <vt:lpwstr>2020-01-22T10:16:30Z</vt:lpwstr>
  </property>
  <property fmtid="{D5CDD505-2E9C-101B-9397-08002B2CF9AE}" pid="4" name="MSIP_Label_86eac219-16d8-4dc8-93cf-f71dc6ed9eec_Method">
    <vt:lpwstr>Privileged</vt:lpwstr>
  </property>
  <property fmtid="{D5CDD505-2E9C-101B-9397-08002B2CF9AE}" pid="5" name="MSIP_Label_86eac219-16d8-4dc8-93cf-f71dc6ed9eec_Name">
    <vt:lpwstr>OFFICIAL PERSONAL</vt:lpwstr>
  </property>
  <property fmtid="{D5CDD505-2E9C-101B-9397-08002B2CF9AE}" pid="6" name="MSIP_Label_86eac219-16d8-4dc8-93cf-f71dc6ed9eec_SiteId">
    <vt:lpwstr>e15c1e99-7be3-495c-978e-eca7b8ea9f31</vt:lpwstr>
  </property>
  <property fmtid="{D5CDD505-2E9C-101B-9397-08002B2CF9AE}" pid="7" name="MSIP_Label_86eac219-16d8-4dc8-93cf-f71dc6ed9eec_ActionId">
    <vt:lpwstr>b284c6e9-f396-46d6-aa3c-00001c1f9a25</vt:lpwstr>
  </property>
  <property fmtid="{D5CDD505-2E9C-101B-9397-08002B2CF9AE}" pid="8" name="MSIP_Label_86eac219-16d8-4dc8-93cf-f71dc6ed9eec_ContentBits">
    <vt:lpwstr>0</vt:lpwstr>
  </property>
  <property fmtid="{D5CDD505-2E9C-101B-9397-08002B2CF9AE}" pid="9" name="ContentTypeId">
    <vt:lpwstr>0x0101000724AD4D8EA26A49AB88193993115C61</vt:lpwstr>
  </property>
</Properties>
</file>